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uce Bold" charset="1" panose="00000800000000000000"/>
      <p:regular r:id="rId16"/>
    </p:embeddedFont>
    <p:embeddedFont>
      <p:font typeface="Harmattan" charset="1" panose="01000503000000020003"/>
      <p:regular r:id="rId17"/>
    </p:embeddedFont>
    <p:embeddedFont>
      <p:font typeface="Open Sans Bold" charset="1" panose="00000000000000000000"/>
      <p:regular r:id="rId18"/>
    </p:embeddedFont>
    <p:embeddedFont>
      <p:font typeface="Open Sans" charset="1" panose="00000000000000000000"/>
      <p:regular r:id="rId19"/>
    </p:embeddedFont>
    <p:embeddedFont>
      <p:font typeface="Canva Sans" charset="1" panose="020B0503030501040103"/>
      <p:regular r:id="rId20"/>
    </p:embeddedFont>
    <p:embeddedFont>
      <p:font typeface="Open Sauce"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https://docs.google.com/spreadsheets/d/11_yTy3eFq1EMCkyvWUAglGElCREDdtCQ2sJbZxWSEsg/edit?usp=sharing" TargetMode="External" Type="http://schemas.openxmlformats.org/officeDocument/2006/relationships/hyperlink"/><Relationship Id="rId13" Target="../media/image30.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42.png" Type="http://schemas.openxmlformats.org/officeDocument/2006/relationships/image"/><Relationship Id="rId14" Target="../media/image43.svg" Type="http://schemas.openxmlformats.org/officeDocument/2006/relationships/image"/><Relationship Id="rId15" Target="../media/image44.png" Type="http://schemas.openxmlformats.org/officeDocument/2006/relationships/image"/><Relationship Id="rId16" Target="../media/image45.svg" Type="http://schemas.openxmlformats.org/officeDocument/2006/relationships/image"/><Relationship Id="rId17" Target="../media/image46.png" Type="http://schemas.openxmlformats.org/officeDocument/2006/relationships/image"/><Relationship Id="rId18" Target="../media/image47.svg" Type="http://schemas.openxmlformats.org/officeDocument/2006/relationships/image"/><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342415" y="2435535"/>
            <a:ext cx="6228014" cy="6228014"/>
          </a:xfrm>
          <a:custGeom>
            <a:avLst/>
            <a:gdLst/>
            <a:ahLst/>
            <a:cxnLst/>
            <a:rect r="r" b="b" t="t" l="l"/>
            <a:pathLst>
              <a:path h="6228014" w="6228014">
                <a:moveTo>
                  <a:pt x="0" y="0"/>
                </a:moveTo>
                <a:lnTo>
                  <a:pt x="6228014" y="0"/>
                </a:lnTo>
                <a:lnTo>
                  <a:pt x="6228014" y="6228014"/>
                </a:lnTo>
                <a:lnTo>
                  <a:pt x="0" y="62280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a:grpSpLocks noChangeAspect="true"/>
          </p:cNvGrpSpPr>
          <p:nvPr/>
        </p:nvGrpSpPr>
        <p:grpSpPr>
          <a:xfrm rot="0">
            <a:off x="10943038" y="3036169"/>
            <a:ext cx="5026768" cy="5026747"/>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2439" r="0" b="-2439"/>
              </a:stretch>
            </a:blipFill>
          </p:spPr>
        </p:sp>
      </p:grpSp>
      <p:grpSp>
        <p:nvGrpSpPr>
          <p:cNvPr name="Group 9" id="9"/>
          <p:cNvGrpSpPr/>
          <p:nvPr/>
        </p:nvGrpSpPr>
        <p:grpSpPr>
          <a:xfrm rot="0">
            <a:off x="1057435" y="3489495"/>
            <a:ext cx="78988" cy="3562352"/>
            <a:chOff x="0" y="0"/>
            <a:chExt cx="20803" cy="938233"/>
          </a:xfrm>
        </p:grpSpPr>
        <p:sp>
          <p:nvSpPr>
            <p:cNvPr name="Freeform 10" id="10"/>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1" id="11"/>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2" id="12"/>
          <p:cNvSpPr/>
          <p:nvPr/>
        </p:nvSpPr>
        <p:spPr>
          <a:xfrm flipH="false" flipV="false" rot="0">
            <a:off x="637444" y="679457"/>
            <a:ext cx="2351985" cy="1756078"/>
          </a:xfrm>
          <a:custGeom>
            <a:avLst/>
            <a:gdLst/>
            <a:ahLst/>
            <a:cxnLst/>
            <a:rect r="r" b="b" t="t" l="l"/>
            <a:pathLst>
              <a:path h="1756078" w="2351985">
                <a:moveTo>
                  <a:pt x="0" y="0"/>
                </a:moveTo>
                <a:lnTo>
                  <a:pt x="2351985" y="0"/>
                </a:lnTo>
                <a:lnTo>
                  <a:pt x="2351985" y="1756078"/>
                </a:lnTo>
                <a:lnTo>
                  <a:pt x="0" y="1756078"/>
                </a:lnTo>
                <a:lnTo>
                  <a:pt x="0" y="0"/>
                </a:lnTo>
                <a:close/>
              </a:path>
            </a:pathLst>
          </a:custGeom>
          <a:blipFill>
            <a:blip r:embed="rId7"/>
            <a:stretch>
              <a:fillRect l="0" t="0" r="0" b="0"/>
            </a:stretch>
          </a:blipFill>
        </p:spPr>
      </p:sp>
      <p:sp>
        <p:nvSpPr>
          <p:cNvPr name="TextBox 13" id="13"/>
          <p:cNvSpPr txBox="true"/>
          <p:nvPr/>
        </p:nvSpPr>
        <p:spPr>
          <a:xfrm rot="0">
            <a:off x="1387521" y="3403770"/>
            <a:ext cx="9555517" cy="2506714"/>
          </a:xfrm>
          <a:prstGeom prst="rect">
            <a:avLst/>
          </a:prstGeom>
        </p:spPr>
        <p:txBody>
          <a:bodyPr anchor="t" rtlCol="false" tIns="0" lIns="0" bIns="0" rIns="0">
            <a:spAutoFit/>
          </a:bodyPr>
          <a:lstStyle/>
          <a:p>
            <a:pPr algn="l">
              <a:lnSpc>
                <a:spcPts val="6731"/>
              </a:lnSpc>
            </a:pPr>
            <a:r>
              <a:rPr lang="en-US" sz="4807" spc="-96" b="true">
                <a:solidFill>
                  <a:srgbClr val="191919"/>
                </a:solidFill>
                <a:latin typeface="Open Sauce Bold"/>
                <a:ea typeface="Open Sauce Bold"/>
                <a:cs typeface="Open Sauce Bold"/>
                <a:sym typeface="Open Sauce Bold"/>
              </a:rPr>
              <a:t>From Click to Closet: Minimizing Returns to Maximize Revenue and Customer Loyalty</a:t>
            </a:r>
          </a:p>
        </p:txBody>
      </p:sp>
      <p:sp>
        <p:nvSpPr>
          <p:cNvPr name="TextBox 14" id="14"/>
          <p:cNvSpPr txBox="true"/>
          <p:nvPr/>
        </p:nvSpPr>
        <p:spPr>
          <a:xfrm rot="0">
            <a:off x="1136422" y="6202108"/>
            <a:ext cx="7130526" cy="1943122"/>
          </a:xfrm>
          <a:prstGeom prst="rect">
            <a:avLst/>
          </a:prstGeom>
        </p:spPr>
        <p:txBody>
          <a:bodyPr anchor="t" rtlCol="false" tIns="0" lIns="0" bIns="0" rIns="0">
            <a:spAutoFit/>
          </a:bodyPr>
          <a:lstStyle/>
          <a:p>
            <a:pPr algn="ctr">
              <a:lnSpc>
                <a:spcPts val="5739"/>
              </a:lnSpc>
            </a:pPr>
            <a:r>
              <a:rPr lang="en-US" sz="4099">
                <a:solidFill>
                  <a:srgbClr val="191919"/>
                </a:solidFill>
                <a:latin typeface="Harmattan"/>
                <a:ea typeface="Harmattan"/>
                <a:cs typeface="Harmattan"/>
                <a:sym typeface="Harmattan"/>
              </a:rPr>
              <a:t>Presented by: Ankita Venkatesh Koli</a:t>
            </a:r>
          </a:p>
          <a:p>
            <a:pPr algn="ctr">
              <a:lnSpc>
                <a:spcPts val="5040"/>
              </a:lnSpc>
            </a:pPr>
            <a:r>
              <a:rPr lang="en-US" sz="3600">
                <a:solidFill>
                  <a:srgbClr val="191919"/>
                </a:solidFill>
                <a:latin typeface="Harmattan"/>
                <a:ea typeface="Harmattan"/>
                <a:cs typeface="Harmattan"/>
                <a:sym typeface="Harmattan"/>
              </a:rPr>
              <a:t>            (22f2001103)</a:t>
            </a:r>
          </a:p>
          <a:p>
            <a:pPr algn="ctr">
              <a:lnSpc>
                <a:spcPts val="4759"/>
              </a:lnSpc>
            </a:pP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97670" y="2471589"/>
            <a:ext cx="9160069" cy="4924128"/>
            <a:chOff x="0" y="0"/>
            <a:chExt cx="2869373" cy="1542473"/>
          </a:xfrm>
        </p:grpSpPr>
        <p:sp>
          <p:nvSpPr>
            <p:cNvPr name="Freeform 3" id="3"/>
            <p:cNvSpPr/>
            <p:nvPr/>
          </p:nvSpPr>
          <p:spPr>
            <a:xfrm flipH="false" flipV="false" rot="0">
              <a:off x="0" y="0"/>
              <a:ext cx="2869373" cy="1542473"/>
            </a:xfrm>
            <a:custGeom>
              <a:avLst/>
              <a:gdLst/>
              <a:ahLst/>
              <a:cxnLst/>
              <a:rect r="r" b="b" t="t" l="l"/>
              <a:pathLst>
                <a:path h="1542473" w="2869373">
                  <a:moveTo>
                    <a:pt x="38033" y="0"/>
                  </a:moveTo>
                  <a:lnTo>
                    <a:pt x="2831340" y="0"/>
                  </a:lnTo>
                  <a:cubicBezTo>
                    <a:pt x="2841427" y="0"/>
                    <a:pt x="2851101" y="4007"/>
                    <a:pt x="2858234" y="11140"/>
                  </a:cubicBezTo>
                  <a:cubicBezTo>
                    <a:pt x="2865366" y="18272"/>
                    <a:pt x="2869373" y="27946"/>
                    <a:pt x="2869373" y="38033"/>
                  </a:cubicBezTo>
                  <a:lnTo>
                    <a:pt x="2869373" y="1504440"/>
                  </a:lnTo>
                  <a:cubicBezTo>
                    <a:pt x="2869373" y="1525445"/>
                    <a:pt x="2852345" y="1542473"/>
                    <a:pt x="2831340" y="1542473"/>
                  </a:cubicBezTo>
                  <a:lnTo>
                    <a:pt x="38033" y="1542473"/>
                  </a:lnTo>
                  <a:cubicBezTo>
                    <a:pt x="17028" y="1542473"/>
                    <a:pt x="0" y="1525445"/>
                    <a:pt x="0" y="1504440"/>
                  </a:cubicBezTo>
                  <a:lnTo>
                    <a:pt x="0" y="38033"/>
                  </a:lnTo>
                  <a:cubicBezTo>
                    <a:pt x="0" y="17028"/>
                    <a:pt x="17028" y="0"/>
                    <a:pt x="38033" y="0"/>
                  </a:cubicBezTo>
                  <a:close/>
                </a:path>
              </a:pathLst>
            </a:custGeom>
            <a:solidFill>
              <a:srgbClr val="106861"/>
            </a:solidFill>
            <a:ln cap="rnd">
              <a:noFill/>
              <a:prstDash val="solid"/>
              <a:round/>
            </a:ln>
          </p:spPr>
        </p:sp>
        <p:sp>
          <p:nvSpPr>
            <p:cNvPr name="TextBox 4" id="4"/>
            <p:cNvSpPr txBox="true"/>
            <p:nvPr/>
          </p:nvSpPr>
          <p:spPr>
            <a:xfrm>
              <a:off x="0" y="-38100"/>
              <a:ext cx="2869373" cy="1580573"/>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5296339" y="3692423"/>
            <a:ext cx="42696" cy="2482460"/>
            <a:chOff x="0" y="0"/>
            <a:chExt cx="13374" cy="777626"/>
          </a:xfrm>
        </p:grpSpPr>
        <p:sp>
          <p:nvSpPr>
            <p:cNvPr name="Freeform 6" id="6"/>
            <p:cNvSpPr/>
            <p:nvPr/>
          </p:nvSpPr>
          <p:spPr>
            <a:xfrm flipH="false" flipV="false" rot="0">
              <a:off x="0" y="0"/>
              <a:ext cx="13374" cy="777626"/>
            </a:xfrm>
            <a:custGeom>
              <a:avLst/>
              <a:gdLst/>
              <a:ahLst/>
              <a:cxnLst/>
              <a:rect r="r" b="b" t="t" l="l"/>
              <a:pathLst>
                <a:path h="777626" w="13374">
                  <a:moveTo>
                    <a:pt x="0" y="0"/>
                  </a:moveTo>
                  <a:lnTo>
                    <a:pt x="13374" y="0"/>
                  </a:lnTo>
                  <a:lnTo>
                    <a:pt x="13374" y="777626"/>
                  </a:lnTo>
                  <a:lnTo>
                    <a:pt x="0" y="777626"/>
                  </a:lnTo>
                  <a:close/>
                </a:path>
              </a:pathLst>
            </a:custGeom>
            <a:solidFill>
              <a:srgbClr val="FFFFFF"/>
            </a:solidFill>
          </p:spPr>
        </p:sp>
        <p:sp>
          <p:nvSpPr>
            <p:cNvPr name="TextBox 7" id="7"/>
            <p:cNvSpPr txBox="true"/>
            <p:nvPr/>
          </p:nvSpPr>
          <p:spPr>
            <a:xfrm>
              <a:off x="0" y="-38100"/>
              <a:ext cx="13374" cy="815726"/>
            </a:xfrm>
            <a:prstGeom prst="rect">
              <a:avLst/>
            </a:prstGeom>
          </p:spPr>
          <p:txBody>
            <a:bodyPr anchor="ctr" rtlCol="false" tIns="50800" lIns="50800" bIns="50800" rIns="50800"/>
            <a:lstStyle/>
            <a:p>
              <a:pPr algn="ctr">
                <a:lnSpc>
                  <a:spcPts val="3035"/>
                </a:lnSpc>
              </a:pPr>
            </a:p>
          </p:txBody>
        </p:sp>
      </p:grpSp>
      <p:sp>
        <p:nvSpPr>
          <p:cNvPr name="TextBox 8" id="8"/>
          <p:cNvSpPr txBox="true"/>
          <p:nvPr/>
        </p:nvSpPr>
        <p:spPr>
          <a:xfrm rot="0">
            <a:off x="5761568" y="4293245"/>
            <a:ext cx="8794990" cy="1519534"/>
          </a:xfrm>
          <a:prstGeom prst="rect">
            <a:avLst/>
          </a:prstGeom>
        </p:spPr>
        <p:txBody>
          <a:bodyPr anchor="t" rtlCol="false" tIns="0" lIns="0" bIns="0" rIns="0">
            <a:spAutoFit/>
          </a:bodyPr>
          <a:lstStyle/>
          <a:p>
            <a:pPr algn="l" marL="0" indent="0" lvl="0">
              <a:lnSpc>
                <a:spcPts val="12319"/>
              </a:lnSpc>
              <a:spcBef>
                <a:spcPct val="0"/>
              </a:spcBef>
            </a:pPr>
            <a:r>
              <a:rPr lang="en-US" b="true" sz="8799" spc="827">
                <a:solidFill>
                  <a:srgbClr val="FFFFFF"/>
                </a:solidFill>
                <a:latin typeface="Open Sauce Bold"/>
                <a:ea typeface="Open Sauce Bold"/>
                <a:cs typeface="Open Sauce Bold"/>
                <a:sym typeface="Open Sauce Bold"/>
              </a:rPr>
              <a:t>THANK YOU</a:t>
            </a:r>
          </a:p>
        </p:txBody>
      </p:sp>
      <p:grpSp>
        <p:nvGrpSpPr>
          <p:cNvPr name="Group 9" id="9"/>
          <p:cNvGrpSpPr/>
          <p:nvPr/>
        </p:nvGrpSpPr>
        <p:grpSpPr>
          <a:xfrm rot="0">
            <a:off x="15811589" y="8007246"/>
            <a:ext cx="4201427" cy="420142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2" id="12"/>
          <p:cNvGrpSpPr/>
          <p:nvPr/>
        </p:nvGrpSpPr>
        <p:grpSpPr>
          <a:xfrm rot="0">
            <a:off x="-1868494" y="-2100713"/>
            <a:ext cx="4201427" cy="42014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16067950" y="6633635"/>
            <a:ext cx="762083" cy="76208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8" id="18"/>
          <p:cNvGrpSpPr/>
          <p:nvPr/>
        </p:nvGrpSpPr>
        <p:grpSpPr>
          <a:xfrm rot="0">
            <a:off x="-575233" y="9258300"/>
            <a:ext cx="1614906" cy="161490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06986" y="1112976"/>
            <a:ext cx="3682935" cy="2749815"/>
          </a:xfrm>
          <a:custGeom>
            <a:avLst/>
            <a:gdLst/>
            <a:ahLst/>
            <a:cxnLst/>
            <a:rect r="r" b="b" t="t" l="l"/>
            <a:pathLst>
              <a:path h="2749815" w="3682935">
                <a:moveTo>
                  <a:pt x="0" y="0"/>
                </a:moveTo>
                <a:lnTo>
                  <a:pt x="3682935" y="0"/>
                </a:lnTo>
                <a:lnTo>
                  <a:pt x="3682935" y="2749814"/>
                </a:lnTo>
                <a:lnTo>
                  <a:pt x="0" y="2749814"/>
                </a:lnTo>
                <a:lnTo>
                  <a:pt x="0" y="0"/>
                </a:lnTo>
                <a:close/>
              </a:path>
            </a:pathLst>
          </a:custGeom>
          <a:blipFill>
            <a:blip r:embed="rId2"/>
            <a:stretch>
              <a:fillRect l="0" t="0" r="0" b="0"/>
            </a:stretch>
          </a:blipFill>
        </p:spPr>
      </p:sp>
      <p:sp>
        <p:nvSpPr>
          <p:cNvPr name="Freeform 3" id="3"/>
          <p:cNvSpPr/>
          <p:nvPr/>
        </p:nvSpPr>
        <p:spPr>
          <a:xfrm flipH="false" flipV="false" rot="0">
            <a:off x="0" y="199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6248453" y="0"/>
            <a:ext cx="12930779" cy="10534659"/>
          </a:xfrm>
          <a:custGeom>
            <a:avLst/>
            <a:gdLst/>
            <a:ahLst/>
            <a:cxnLst/>
            <a:rect r="r" b="b" t="t" l="l"/>
            <a:pathLst>
              <a:path h="10534659" w="12930779">
                <a:moveTo>
                  <a:pt x="12930779" y="0"/>
                </a:moveTo>
                <a:lnTo>
                  <a:pt x="0" y="0"/>
                </a:lnTo>
                <a:lnTo>
                  <a:pt x="0" y="10534659"/>
                </a:lnTo>
                <a:lnTo>
                  <a:pt x="12930779" y="10534659"/>
                </a:lnTo>
                <a:lnTo>
                  <a:pt x="12930779" y="0"/>
                </a:lnTo>
                <a:close/>
              </a:path>
            </a:pathLst>
          </a:custGeom>
          <a:blipFill>
            <a:blip r:embed="rId5"/>
            <a:stretch>
              <a:fillRect l="-1678" t="0" r="0" b="0"/>
            </a:stretch>
          </a:blipFill>
        </p:spPr>
      </p:sp>
      <p:sp>
        <p:nvSpPr>
          <p:cNvPr name="Freeform 5" id="5"/>
          <p:cNvSpPr/>
          <p:nvPr/>
        </p:nvSpPr>
        <p:spPr>
          <a:xfrm flipH="false" flipV="false" rot="0">
            <a:off x="8089921" y="0"/>
            <a:ext cx="8542150" cy="8726348"/>
          </a:xfrm>
          <a:custGeom>
            <a:avLst/>
            <a:gdLst/>
            <a:ahLst/>
            <a:cxnLst/>
            <a:rect r="r" b="b" t="t" l="l"/>
            <a:pathLst>
              <a:path h="8726348" w="8542150">
                <a:moveTo>
                  <a:pt x="0" y="0"/>
                </a:moveTo>
                <a:lnTo>
                  <a:pt x="8542150" y="0"/>
                </a:lnTo>
                <a:lnTo>
                  <a:pt x="8542150" y="8726348"/>
                </a:lnTo>
                <a:lnTo>
                  <a:pt x="0" y="8726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02198" y="2788806"/>
            <a:ext cx="10387450" cy="4709388"/>
          </a:xfrm>
          <a:custGeom>
            <a:avLst/>
            <a:gdLst/>
            <a:ahLst/>
            <a:cxnLst/>
            <a:rect r="r" b="b" t="t" l="l"/>
            <a:pathLst>
              <a:path h="4709388" w="10387450">
                <a:moveTo>
                  <a:pt x="0" y="0"/>
                </a:moveTo>
                <a:lnTo>
                  <a:pt x="10387450" y="0"/>
                </a:lnTo>
                <a:lnTo>
                  <a:pt x="10387450" y="4709388"/>
                </a:lnTo>
                <a:lnTo>
                  <a:pt x="0" y="4709388"/>
                </a:lnTo>
                <a:lnTo>
                  <a:pt x="0" y="0"/>
                </a:lnTo>
                <a:close/>
              </a:path>
            </a:pathLst>
          </a:custGeom>
          <a:blipFill>
            <a:blip r:embed="rId8"/>
            <a:stretch>
              <a:fillRect l="-427" t="0" r="-427" b="0"/>
            </a:stretch>
          </a:blipFill>
        </p:spPr>
      </p:sp>
      <p:sp>
        <p:nvSpPr>
          <p:cNvPr name="TextBox 7" id="7"/>
          <p:cNvSpPr txBox="true"/>
          <p:nvPr/>
        </p:nvSpPr>
        <p:spPr>
          <a:xfrm rot="0">
            <a:off x="1028700" y="1530478"/>
            <a:ext cx="5412267" cy="1651008"/>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ns Bold"/>
                <a:ea typeface="Open Sans Bold"/>
                <a:cs typeface="Open Sans Bold"/>
                <a:sym typeface="Open Sans Bold"/>
              </a:rPr>
              <a:t>Organization Background</a:t>
            </a:r>
          </a:p>
        </p:txBody>
      </p:sp>
      <p:sp>
        <p:nvSpPr>
          <p:cNvPr name="TextBox 8" id="8"/>
          <p:cNvSpPr txBox="true"/>
          <p:nvPr/>
        </p:nvSpPr>
        <p:spPr>
          <a:xfrm rot="0">
            <a:off x="946811" y="3478397"/>
            <a:ext cx="6335978" cy="5452660"/>
          </a:xfrm>
          <a:prstGeom prst="rect">
            <a:avLst/>
          </a:prstGeom>
        </p:spPr>
        <p:txBody>
          <a:bodyPr anchor="t" rtlCol="false" tIns="0" lIns="0" bIns="0" rIns="0">
            <a:spAutoFit/>
          </a:bodyPr>
          <a:lstStyle/>
          <a:p>
            <a:pPr algn="l">
              <a:lnSpc>
                <a:spcPts val="3656"/>
              </a:lnSpc>
            </a:pPr>
            <a:r>
              <a:rPr lang="en-US" sz="2453" spc="39">
                <a:solidFill>
                  <a:srgbClr val="191919"/>
                </a:solidFill>
                <a:latin typeface="Open Sans"/>
                <a:ea typeface="Open Sans"/>
                <a:cs typeface="Open Sans"/>
                <a:sym typeface="Open Sans"/>
              </a:rPr>
              <a:t>The brand ZANAASH, located at G-92, Ramanuj, Shyam Nagar Marg, Jaipur, Rajasthan 302019, is a prominent clothing brand renowned for its high-quality craftsmanship and premium products. Despite its strong reputation, the organization faces challenges in maximizing revenue generation and maintaining customer satisfaction due to delivery delays and underperforming product categories.</a:t>
            </a:r>
          </a:p>
          <a:p>
            <a:pPr algn="l" marL="0" indent="0" lvl="0">
              <a:lnSpc>
                <a:spcPts val="3656"/>
              </a:lnSpc>
            </a:pPr>
            <a:r>
              <a:rPr lang="en-US" sz="2453" spc="39">
                <a:solidFill>
                  <a:srgbClr val="191919"/>
                </a:solidFill>
                <a:latin typeface="Open Sans"/>
                <a:ea typeface="Open Sans"/>
                <a:cs typeface="Open Sans"/>
                <a:sym typeface="Open Sans"/>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2" id="12"/>
          <p:cNvGrpSpPr/>
          <p:nvPr/>
        </p:nvGrpSpPr>
        <p:grpSpPr>
          <a:xfrm rot="0">
            <a:off x="8921546" y="1425268"/>
            <a:ext cx="5334876" cy="2086085"/>
            <a:chOff x="0" y="0"/>
            <a:chExt cx="1234628" cy="482774"/>
          </a:xfrm>
        </p:grpSpPr>
        <p:sp>
          <p:nvSpPr>
            <p:cNvPr name="Freeform 13" id="13"/>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4" id="14"/>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8307532" y="1878174"/>
            <a:ext cx="1228028" cy="1226514"/>
            <a:chOff x="0" y="0"/>
            <a:chExt cx="323431" cy="323032"/>
          </a:xfrm>
        </p:grpSpPr>
        <p:sp>
          <p:nvSpPr>
            <p:cNvPr name="Freeform 16" id="1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7" id="1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18" id="18"/>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9" id="19"/>
          <p:cNvGrpSpPr/>
          <p:nvPr/>
        </p:nvGrpSpPr>
        <p:grpSpPr>
          <a:xfrm rot="0">
            <a:off x="8921546" y="3921441"/>
            <a:ext cx="5334876" cy="2086085"/>
            <a:chOff x="0" y="0"/>
            <a:chExt cx="1234628" cy="482774"/>
          </a:xfrm>
        </p:grpSpPr>
        <p:sp>
          <p:nvSpPr>
            <p:cNvPr name="Freeform 20" id="20"/>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1" id="21"/>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2" id="22"/>
          <p:cNvGrpSpPr/>
          <p:nvPr/>
        </p:nvGrpSpPr>
        <p:grpSpPr>
          <a:xfrm rot="0">
            <a:off x="8307532" y="4374347"/>
            <a:ext cx="1228028" cy="1226514"/>
            <a:chOff x="0" y="0"/>
            <a:chExt cx="323431" cy="323032"/>
          </a:xfrm>
        </p:grpSpPr>
        <p:sp>
          <p:nvSpPr>
            <p:cNvPr name="Freeform 23" id="23"/>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4" id="24"/>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25" id="25"/>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26" id="26"/>
          <p:cNvGrpSpPr/>
          <p:nvPr/>
        </p:nvGrpSpPr>
        <p:grpSpPr>
          <a:xfrm rot="0">
            <a:off x="8921546" y="6579539"/>
            <a:ext cx="5334876" cy="2086085"/>
            <a:chOff x="0" y="0"/>
            <a:chExt cx="1234628" cy="482774"/>
          </a:xfrm>
        </p:grpSpPr>
        <p:sp>
          <p:nvSpPr>
            <p:cNvPr name="Freeform 27" id="27"/>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8" id="28"/>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9" id="29"/>
          <p:cNvGrpSpPr/>
          <p:nvPr/>
        </p:nvGrpSpPr>
        <p:grpSpPr>
          <a:xfrm rot="0">
            <a:off x="8307532" y="7032444"/>
            <a:ext cx="1228028" cy="1226514"/>
            <a:chOff x="0" y="0"/>
            <a:chExt cx="323431" cy="323032"/>
          </a:xfrm>
        </p:grpSpPr>
        <p:sp>
          <p:nvSpPr>
            <p:cNvPr name="Freeform 30" id="3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1" id="3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32" id="32"/>
          <p:cNvSpPr/>
          <p:nvPr/>
        </p:nvSpPr>
        <p:spPr>
          <a:xfrm flipH="false" flipV="false" rot="0">
            <a:off x="8616657" y="7201740"/>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33" id="33"/>
          <p:cNvGrpSpPr/>
          <p:nvPr/>
        </p:nvGrpSpPr>
        <p:grpSpPr>
          <a:xfrm rot="0">
            <a:off x="4809335" y="8388753"/>
            <a:ext cx="1183417" cy="118341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6" id="36"/>
          <p:cNvSpPr/>
          <p:nvPr/>
        </p:nvSpPr>
        <p:spPr>
          <a:xfrm flipH="false" flipV="false" rot="0">
            <a:off x="8384753" y="4518153"/>
            <a:ext cx="1073586" cy="938900"/>
          </a:xfrm>
          <a:custGeom>
            <a:avLst/>
            <a:gdLst/>
            <a:ahLst/>
            <a:cxnLst/>
            <a:rect r="r" b="b" t="t" l="l"/>
            <a:pathLst>
              <a:path h="938900" w="1073586">
                <a:moveTo>
                  <a:pt x="0" y="0"/>
                </a:moveTo>
                <a:lnTo>
                  <a:pt x="1073587" y="0"/>
                </a:lnTo>
                <a:lnTo>
                  <a:pt x="1073587" y="938901"/>
                </a:lnTo>
                <a:lnTo>
                  <a:pt x="0" y="938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8267492" y="2098265"/>
            <a:ext cx="1190848" cy="695022"/>
          </a:xfrm>
          <a:custGeom>
            <a:avLst/>
            <a:gdLst/>
            <a:ahLst/>
            <a:cxnLst/>
            <a:rect r="r" b="b" t="t" l="l"/>
            <a:pathLst>
              <a:path h="695022" w="1190848">
                <a:moveTo>
                  <a:pt x="0" y="0"/>
                </a:moveTo>
                <a:lnTo>
                  <a:pt x="1190848" y="0"/>
                </a:lnTo>
                <a:lnTo>
                  <a:pt x="1190848" y="695022"/>
                </a:lnTo>
                <a:lnTo>
                  <a:pt x="0" y="6950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1777219" y="3358829"/>
            <a:ext cx="6064231" cy="795255"/>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ns Bold"/>
                <a:ea typeface="Open Sans Bold"/>
                <a:cs typeface="Open Sans Bold"/>
                <a:sym typeface="Open Sans Bold"/>
              </a:rPr>
              <a:t>Problem Statement</a:t>
            </a:r>
          </a:p>
        </p:txBody>
      </p:sp>
      <p:sp>
        <p:nvSpPr>
          <p:cNvPr name="TextBox 39" id="39"/>
          <p:cNvSpPr txBox="true"/>
          <p:nvPr/>
        </p:nvSpPr>
        <p:spPr>
          <a:xfrm rot="0">
            <a:off x="1777219" y="4310050"/>
            <a:ext cx="6396963" cy="1894934"/>
          </a:xfrm>
          <a:prstGeom prst="rect">
            <a:avLst/>
          </a:prstGeom>
        </p:spPr>
        <p:txBody>
          <a:bodyPr anchor="t" rtlCol="false" tIns="0" lIns="0" bIns="0" rIns="0">
            <a:spAutoFit/>
          </a:bodyPr>
          <a:lstStyle/>
          <a:p>
            <a:pPr algn="l" marL="0" indent="0" lvl="0">
              <a:lnSpc>
                <a:spcPts val="3021"/>
              </a:lnSpc>
            </a:pPr>
            <a:r>
              <a:rPr lang="en-US" sz="2014">
                <a:solidFill>
                  <a:srgbClr val="343432"/>
                </a:solidFill>
                <a:latin typeface="Open Sans"/>
                <a:ea typeface="Open Sans"/>
                <a:cs typeface="Open Sans"/>
                <a:sym typeface="Open Sans"/>
              </a:rPr>
              <a:t>The organization is struggling to boost revenue and maintain customer satisfaction.  Key issues include delivery delays and Revenue growth in certain product categories. These challenges are threatening its market position and overall business success.</a:t>
            </a:r>
          </a:p>
        </p:txBody>
      </p:sp>
      <p:sp>
        <p:nvSpPr>
          <p:cNvPr name="TextBox 40" id="40"/>
          <p:cNvSpPr txBox="true"/>
          <p:nvPr/>
        </p:nvSpPr>
        <p:spPr>
          <a:xfrm rot="0">
            <a:off x="9584961" y="2179975"/>
            <a:ext cx="4183100" cy="764782"/>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ns"/>
                <a:ea typeface="Open Sans"/>
                <a:cs typeface="Open Sans"/>
                <a:sym typeface="Open Sans"/>
              </a:rPr>
              <a:t>The organization is facing inefficiencies in timely delivery, causing disruptions in service and lowering customer trust.</a:t>
            </a:r>
          </a:p>
        </p:txBody>
      </p:sp>
      <p:sp>
        <p:nvSpPr>
          <p:cNvPr name="TextBox 41" id="41"/>
          <p:cNvSpPr txBox="true"/>
          <p:nvPr/>
        </p:nvSpPr>
        <p:spPr>
          <a:xfrm rot="0">
            <a:off x="9667546" y="1715095"/>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ns Bold"/>
                <a:ea typeface="Open Sans Bold"/>
                <a:cs typeface="Open Sans Bold"/>
                <a:sym typeface="Open Sans Bold"/>
              </a:rPr>
              <a:t>Delivery delays</a:t>
            </a:r>
          </a:p>
        </p:txBody>
      </p:sp>
      <p:sp>
        <p:nvSpPr>
          <p:cNvPr name="TextBox 42" id="42"/>
          <p:cNvSpPr txBox="true"/>
          <p:nvPr/>
        </p:nvSpPr>
        <p:spPr>
          <a:xfrm rot="0">
            <a:off x="9584961" y="4676148"/>
            <a:ext cx="4183100" cy="1022000"/>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ns"/>
                <a:ea typeface="Open Sans"/>
                <a:cs typeface="Open Sans"/>
                <a:sym typeface="Open Sans"/>
              </a:rPr>
              <a:t>Dissatisfied customers are leaving due to unmet expectations, directly impacting customer retention rates and overall revenue.</a:t>
            </a:r>
          </a:p>
        </p:txBody>
      </p:sp>
      <p:sp>
        <p:nvSpPr>
          <p:cNvPr name="TextBox 43" id="43"/>
          <p:cNvSpPr txBox="true"/>
          <p:nvPr/>
        </p:nvSpPr>
        <p:spPr>
          <a:xfrm rot="0">
            <a:off x="9667546" y="4211268"/>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ns Bold"/>
                <a:ea typeface="Open Sans Bold"/>
                <a:cs typeface="Open Sans Bold"/>
                <a:sym typeface="Open Sans Bold"/>
              </a:rPr>
              <a:t>Customer Churn</a:t>
            </a:r>
          </a:p>
        </p:txBody>
      </p:sp>
      <p:sp>
        <p:nvSpPr>
          <p:cNvPr name="TextBox 44" id="44"/>
          <p:cNvSpPr txBox="true"/>
          <p:nvPr/>
        </p:nvSpPr>
        <p:spPr>
          <a:xfrm rot="0">
            <a:off x="9584961" y="7334245"/>
            <a:ext cx="4183100" cy="764782"/>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ns"/>
                <a:ea typeface="Open Sans"/>
                <a:cs typeface="Open Sans"/>
                <a:sym typeface="Open Sans"/>
              </a:rPr>
              <a:t> Certain product categories are underperforming, failing to meet market demand or generate sufficient profit.</a:t>
            </a:r>
          </a:p>
        </p:txBody>
      </p:sp>
      <p:sp>
        <p:nvSpPr>
          <p:cNvPr name="TextBox 45" id="45"/>
          <p:cNvSpPr txBox="true"/>
          <p:nvPr/>
        </p:nvSpPr>
        <p:spPr>
          <a:xfrm rot="0">
            <a:off x="9667546" y="6869366"/>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ns Bold"/>
                <a:ea typeface="Open Sans Bold"/>
                <a:cs typeface="Open Sans Bold"/>
                <a:sym typeface="Open Sans Bold"/>
              </a:rPr>
              <a:t>Revenue performance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90225" y="3454468"/>
            <a:ext cx="4005959" cy="5778932"/>
            <a:chOff x="0" y="0"/>
            <a:chExt cx="2041606" cy="2945188"/>
          </a:xfrm>
        </p:grpSpPr>
        <p:sp>
          <p:nvSpPr>
            <p:cNvPr name="Freeform 3" id="3"/>
            <p:cNvSpPr/>
            <p:nvPr/>
          </p:nvSpPr>
          <p:spPr>
            <a:xfrm flipH="false" flipV="false" rot="0">
              <a:off x="0" y="0"/>
              <a:ext cx="2041606" cy="2945188"/>
            </a:xfrm>
            <a:custGeom>
              <a:avLst/>
              <a:gdLst/>
              <a:ahLst/>
              <a:cxnLst/>
              <a:rect r="r" b="b" t="t" l="l"/>
              <a:pathLst>
                <a:path h="2945188" w="2041606">
                  <a:moveTo>
                    <a:pt x="61843" y="0"/>
                  </a:moveTo>
                  <a:lnTo>
                    <a:pt x="1979763" y="0"/>
                  </a:lnTo>
                  <a:cubicBezTo>
                    <a:pt x="2013918" y="0"/>
                    <a:pt x="2041606" y="27688"/>
                    <a:pt x="2041606" y="61843"/>
                  </a:cubicBezTo>
                  <a:lnTo>
                    <a:pt x="2041606" y="2883345"/>
                  </a:lnTo>
                  <a:cubicBezTo>
                    <a:pt x="2041606" y="2899747"/>
                    <a:pt x="2035090" y="2915477"/>
                    <a:pt x="2023493" y="2927075"/>
                  </a:cubicBezTo>
                  <a:cubicBezTo>
                    <a:pt x="2011895" y="2938673"/>
                    <a:pt x="1996165" y="2945188"/>
                    <a:pt x="1979763" y="2945188"/>
                  </a:cubicBezTo>
                  <a:lnTo>
                    <a:pt x="61843" y="2945188"/>
                  </a:lnTo>
                  <a:cubicBezTo>
                    <a:pt x="45441" y="2945188"/>
                    <a:pt x="29711" y="2938673"/>
                    <a:pt x="18113" y="2927075"/>
                  </a:cubicBezTo>
                  <a:cubicBezTo>
                    <a:pt x="6516" y="2915477"/>
                    <a:pt x="0" y="2899747"/>
                    <a:pt x="0" y="2883345"/>
                  </a:cubicBezTo>
                  <a:lnTo>
                    <a:pt x="0" y="61843"/>
                  </a:lnTo>
                  <a:cubicBezTo>
                    <a:pt x="0" y="45441"/>
                    <a:pt x="6516" y="29711"/>
                    <a:pt x="18113" y="18113"/>
                  </a:cubicBezTo>
                  <a:cubicBezTo>
                    <a:pt x="29711" y="6516"/>
                    <a:pt x="45441" y="0"/>
                    <a:pt x="61843"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041606" cy="2983288"/>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1028700" y="3479368"/>
            <a:ext cx="2748474" cy="1281066"/>
          </a:xfrm>
          <a:custGeom>
            <a:avLst/>
            <a:gdLst/>
            <a:ahLst/>
            <a:cxnLst/>
            <a:rect r="r" b="b" t="t" l="l"/>
            <a:pathLst>
              <a:path h="1281066" w="2748474">
                <a:moveTo>
                  <a:pt x="0" y="0"/>
                </a:moveTo>
                <a:lnTo>
                  <a:pt x="2748474" y="0"/>
                </a:lnTo>
                <a:lnTo>
                  <a:pt x="2748474" y="1281066"/>
                </a:lnTo>
                <a:lnTo>
                  <a:pt x="0" y="1281066"/>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6" id="6"/>
          <p:cNvGrpSpPr/>
          <p:nvPr/>
        </p:nvGrpSpPr>
        <p:grpSpPr>
          <a:xfrm rot="-10800000">
            <a:off x="4815292" y="3479368"/>
            <a:ext cx="4005959" cy="5778932"/>
            <a:chOff x="0" y="0"/>
            <a:chExt cx="2041606" cy="2945188"/>
          </a:xfrm>
        </p:grpSpPr>
        <p:sp>
          <p:nvSpPr>
            <p:cNvPr name="Freeform 7" id="7"/>
            <p:cNvSpPr/>
            <p:nvPr/>
          </p:nvSpPr>
          <p:spPr>
            <a:xfrm flipH="false" flipV="false" rot="0">
              <a:off x="0" y="0"/>
              <a:ext cx="2041606" cy="2945188"/>
            </a:xfrm>
            <a:custGeom>
              <a:avLst/>
              <a:gdLst/>
              <a:ahLst/>
              <a:cxnLst/>
              <a:rect r="r" b="b" t="t" l="l"/>
              <a:pathLst>
                <a:path h="2945188" w="2041606">
                  <a:moveTo>
                    <a:pt x="61843" y="0"/>
                  </a:moveTo>
                  <a:lnTo>
                    <a:pt x="1979763" y="0"/>
                  </a:lnTo>
                  <a:cubicBezTo>
                    <a:pt x="2013918" y="0"/>
                    <a:pt x="2041606" y="27688"/>
                    <a:pt x="2041606" y="61843"/>
                  </a:cubicBezTo>
                  <a:lnTo>
                    <a:pt x="2041606" y="2883345"/>
                  </a:lnTo>
                  <a:cubicBezTo>
                    <a:pt x="2041606" y="2899747"/>
                    <a:pt x="2035090" y="2915477"/>
                    <a:pt x="2023493" y="2927075"/>
                  </a:cubicBezTo>
                  <a:cubicBezTo>
                    <a:pt x="2011895" y="2938673"/>
                    <a:pt x="1996165" y="2945188"/>
                    <a:pt x="1979763" y="2945188"/>
                  </a:cubicBezTo>
                  <a:lnTo>
                    <a:pt x="61843" y="2945188"/>
                  </a:lnTo>
                  <a:cubicBezTo>
                    <a:pt x="45441" y="2945188"/>
                    <a:pt x="29711" y="2938673"/>
                    <a:pt x="18113" y="2927075"/>
                  </a:cubicBezTo>
                  <a:cubicBezTo>
                    <a:pt x="6516" y="2915477"/>
                    <a:pt x="0" y="2899747"/>
                    <a:pt x="0" y="2883345"/>
                  </a:cubicBezTo>
                  <a:lnTo>
                    <a:pt x="0" y="61843"/>
                  </a:lnTo>
                  <a:cubicBezTo>
                    <a:pt x="0" y="45441"/>
                    <a:pt x="6516" y="29711"/>
                    <a:pt x="18113" y="18113"/>
                  </a:cubicBezTo>
                  <a:cubicBezTo>
                    <a:pt x="29711" y="6516"/>
                    <a:pt x="45441" y="0"/>
                    <a:pt x="61843" y="0"/>
                  </a:cubicBezTo>
                  <a:close/>
                </a:path>
              </a:pathLst>
            </a:custGeom>
            <a:solidFill>
              <a:srgbClr val="FFFFFF"/>
            </a:solidFill>
            <a:ln w="123825" cap="rnd">
              <a:solidFill>
                <a:srgbClr val="106861"/>
              </a:solidFill>
              <a:prstDash val="solid"/>
              <a:round/>
            </a:ln>
          </p:spPr>
        </p:sp>
        <p:sp>
          <p:nvSpPr>
            <p:cNvPr name="TextBox 8" id="8"/>
            <p:cNvSpPr txBox="true"/>
            <p:nvPr/>
          </p:nvSpPr>
          <p:spPr>
            <a:xfrm>
              <a:off x="0" y="-38100"/>
              <a:ext cx="2041606" cy="2983288"/>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9" id="9"/>
          <p:cNvSpPr/>
          <p:nvPr/>
        </p:nvSpPr>
        <p:spPr>
          <a:xfrm flipH="false" flipV="false" rot="0">
            <a:off x="5444034" y="3479368"/>
            <a:ext cx="2748474" cy="1281066"/>
          </a:xfrm>
          <a:custGeom>
            <a:avLst/>
            <a:gdLst/>
            <a:ahLst/>
            <a:cxnLst/>
            <a:rect r="r" b="b" t="t" l="l"/>
            <a:pathLst>
              <a:path h="1281066" w="2748474">
                <a:moveTo>
                  <a:pt x="0" y="0"/>
                </a:moveTo>
                <a:lnTo>
                  <a:pt x="2748474" y="0"/>
                </a:lnTo>
                <a:lnTo>
                  <a:pt x="2748474" y="1281066"/>
                </a:lnTo>
                <a:lnTo>
                  <a:pt x="0" y="1281066"/>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0" id="10"/>
          <p:cNvSpPr/>
          <p:nvPr/>
        </p:nvSpPr>
        <p:spPr>
          <a:xfrm flipH="false" flipV="false" rot="0">
            <a:off x="15039111" y="-1240049"/>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1" id="11"/>
          <p:cNvGrpSpPr/>
          <p:nvPr/>
        </p:nvGrpSpPr>
        <p:grpSpPr>
          <a:xfrm rot="-10800000">
            <a:off x="9309127" y="3479368"/>
            <a:ext cx="4005959" cy="5778932"/>
            <a:chOff x="0" y="0"/>
            <a:chExt cx="2041606" cy="2945188"/>
          </a:xfrm>
        </p:grpSpPr>
        <p:sp>
          <p:nvSpPr>
            <p:cNvPr name="Freeform 12" id="12"/>
            <p:cNvSpPr/>
            <p:nvPr/>
          </p:nvSpPr>
          <p:spPr>
            <a:xfrm flipH="false" flipV="false" rot="0">
              <a:off x="0" y="0"/>
              <a:ext cx="2041606" cy="2945188"/>
            </a:xfrm>
            <a:custGeom>
              <a:avLst/>
              <a:gdLst/>
              <a:ahLst/>
              <a:cxnLst/>
              <a:rect r="r" b="b" t="t" l="l"/>
              <a:pathLst>
                <a:path h="2945188" w="2041606">
                  <a:moveTo>
                    <a:pt x="61843" y="0"/>
                  </a:moveTo>
                  <a:lnTo>
                    <a:pt x="1979763" y="0"/>
                  </a:lnTo>
                  <a:cubicBezTo>
                    <a:pt x="2013918" y="0"/>
                    <a:pt x="2041606" y="27688"/>
                    <a:pt x="2041606" y="61843"/>
                  </a:cubicBezTo>
                  <a:lnTo>
                    <a:pt x="2041606" y="2883345"/>
                  </a:lnTo>
                  <a:cubicBezTo>
                    <a:pt x="2041606" y="2899747"/>
                    <a:pt x="2035090" y="2915477"/>
                    <a:pt x="2023493" y="2927075"/>
                  </a:cubicBezTo>
                  <a:cubicBezTo>
                    <a:pt x="2011895" y="2938673"/>
                    <a:pt x="1996165" y="2945188"/>
                    <a:pt x="1979763" y="2945188"/>
                  </a:cubicBezTo>
                  <a:lnTo>
                    <a:pt x="61843" y="2945188"/>
                  </a:lnTo>
                  <a:cubicBezTo>
                    <a:pt x="45441" y="2945188"/>
                    <a:pt x="29711" y="2938673"/>
                    <a:pt x="18113" y="2927075"/>
                  </a:cubicBezTo>
                  <a:cubicBezTo>
                    <a:pt x="6516" y="2915477"/>
                    <a:pt x="0" y="2899747"/>
                    <a:pt x="0" y="2883345"/>
                  </a:cubicBezTo>
                  <a:lnTo>
                    <a:pt x="0" y="61843"/>
                  </a:lnTo>
                  <a:cubicBezTo>
                    <a:pt x="0" y="45441"/>
                    <a:pt x="6516" y="29711"/>
                    <a:pt x="18113" y="18113"/>
                  </a:cubicBezTo>
                  <a:cubicBezTo>
                    <a:pt x="29711" y="6516"/>
                    <a:pt x="45441" y="0"/>
                    <a:pt x="61843" y="0"/>
                  </a:cubicBezTo>
                  <a:close/>
                </a:path>
              </a:pathLst>
            </a:custGeom>
            <a:solidFill>
              <a:srgbClr val="FFFFFF"/>
            </a:solidFill>
            <a:ln w="123825" cap="rnd">
              <a:solidFill>
                <a:srgbClr val="106861"/>
              </a:solidFill>
              <a:prstDash val="solid"/>
              <a:round/>
            </a:ln>
          </p:spPr>
        </p:sp>
        <p:sp>
          <p:nvSpPr>
            <p:cNvPr name="TextBox 13" id="13"/>
            <p:cNvSpPr txBox="true"/>
            <p:nvPr/>
          </p:nvSpPr>
          <p:spPr>
            <a:xfrm>
              <a:off x="0" y="-38100"/>
              <a:ext cx="2041606" cy="2983288"/>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4" id="14"/>
          <p:cNvSpPr/>
          <p:nvPr/>
        </p:nvSpPr>
        <p:spPr>
          <a:xfrm flipH="false" flipV="false" rot="0">
            <a:off x="9909201" y="3479368"/>
            <a:ext cx="2748474" cy="1281066"/>
          </a:xfrm>
          <a:custGeom>
            <a:avLst/>
            <a:gdLst/>
            <a:ahLst/>
            <a:cxnLst/>
            <a:rect r="r" b="b" t="t" l="l"/>
            <a:pathLst>
              <a:path h="1281066" w="2748474">
                <a:moveTo>
                  <a:pt x="0" y="0"/>
                </a:moveTo>
                <a:lnTo>
                  <a:pt x="2748474" y="0"/>
                </a:lnTo>
                <a:lnTo>
                  <a:pt x="2748474" y="1281066"/>
                </a:lnTo>
                <a:lnTo>
                  <a:pt x="0" y="1281066"/>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5" id="15"/>
          <p:cNvGrpSpPr/>
          <p:nvPr/>
        </p:nvGrpSpPr>
        <p:grpSpPr>
          <a:xfrm rot="-10800000">
            <a:off x="13805525" y="3479368"/>
            <a:ext cx="4005959" cy="5778932"/>
            <a:chOff x="0" y="0"/>
            <a:chExt cx="2041606" cy="2945188"/>
          </a:xfrm>
        </p:grpSpPr>
        <p:sp>
          <p:nvSpPr>
            <p:cNvPr name="Freeform 16" id="16"/>
            <p:cNvSpPr/>
            <p:nvPr/>
          </p:nvSpPr>
          <p:spPr>
            <a:xfrm flipH="false" flipV="false" rot="0">
              <a:off x="0" y="0"/>
              <a:ext cx="2041606" cy="2945188"/>
            </a:xfrm>
            <a:custGeom>
              <a:avLst/>
              <a:gdLst/>
              <a:ahLst/>
              <a:cxnLst/>
              <a:rect r="r" b="b" t="t" l="l"/>
              <a:pathLst>
                <a:path h="2945188" w="2041606">
                  <a:moveTo>
                    <a:pt x="61843" y="0"/>
                  </a:moveTo>
                  <a:lnTo>
                    <a:pt x="1979763" y="0"/>
                  </a:lnTo>
                  <a:cubicBezTo>
                    <a:pt x="2013918" y="0"/>
                    <a:pt x="2041606" y="27688"/>
                    <a:pt x="2041606" y="61843"/>
                  </a:cubicBezTo>
                  <a:lnTo>
                    <a:pt x="2041606" y="2883345"/>
                  </a:lnTo>
                  <a:cubicBezTo>
                    <a:pt x="2041606" y="2899747"/>
                    <a:pt x="2035090" y="2915477"/>
                    <a:pt x="2023493" y="2927075"/>
                  </a:cubicBezTo>
                  <a:cubicBezTo>
                    <a:pt x="2011895" y="2938673"/>
                    <a:pt x="1996165" y="2945188"/>
                    <a:pt x="1979763" y="2945188"/>
                  </a:cubicBezTo>
                  <a:lnTo>
                    <a:pt x="61843" y="2945188"/>
                  </a:lnTo>
                  <a:cubicBezTo>
                    <a:pt x="45441" y="2945188"/>
                    <a:pt x="29711" y="2938673"/>
                    <a:pt x="18113" y="2927075"/>
                  </a:cubicBezTo>
                  <a:cubicBezTo>
                    <a:pt x="6516" y="2915477"/>
                    <a:pt x="0" y="2899747"/>
                    <a:pt x="0" y="2883345"/>
                  </a:cubicBezTo>
                  <a:lnTo>
                    <a:pt x="0" y="61843"/>
                  </a:lnTo>
                  <a:cubicBezTo>
                    <a:pt x="0" y="45441"/>
                    <a:pt x="6516" y="29711"/>
                    <a:pt x="18113" y="18113"/>
                  </a:cubicBezTo>
                  <a:cubicBezTo>
                    <a:pt x="29711" y="6516"/>
                    <a:pt x="45441" y="0"/>
                    <a:pt x="61843" y="0"/>
                  </a:cubicBezTo>
                  <a:close/>
                </a:path>
              </a:pathLst>
            </a:custGeom>
            <a:solidFill>
              <a:srgbClr val="FFFFFF"/>
            </a:solidFill>
            <a:ln w="123825" cap="rnd">
              <a:solidFill>
                <a:srgbClr val="106861"/>
              </a:solidFill>
              <a:prstDash val="solid"/>
              <a:round/>
            </a:ln>
          </p:spPr>
        </p:sp>
        <p:sp>
          <p:nvSpPr>
            <p:cNvPr name="TextBox 17" id="17"/>
            <p:cNvSpPr txBox="true"/>
            <p:nvPr/>
          </p:nvSpPr>
          <p:spPr>
            <a:xfrm>
              <a:off x="0" y="-38100"/>
              <a:ext cx="2041606" cy="2983288"/>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8" id="18"/>
          <p:cNvSpPr/>
          <p:nvPr/>
        </p:nvSpPr>
        <p:spPr>
          <a:xfrm flipH="false" flipV="false" rot="0">
            <a:off x="14405599" y="3479368"/>
            <a:ext cx="2748474" cy="1281066"/>
          </a:xfrm>
          <a:custGeom>
            <a:avLst/>
            <a:gdLst/>
            <a:ahLst/>
            <a:cxnLst/>
            <a:rect r="r" b="b" t="t" l="l"/>
            <a:pathLst>
              <a:path h="1281066" w="2748474">
                <a:moveTo>
                  <a:pt x="0" y="0"/>
                </a:moveTo>
                <a:lnTo>
                  <a:pt x="2748474" y="0"/>
                </a:lnTo>
                <a:lnTo>
                  <a:pt x="2748474" y="1281066"/>
                </a:lnTo>
                <a:lnTo>
                  <a:pt x="0" y="1281066"/>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9" id="19"/>
          <p:cNvSpPr/>
          <p:nvPr/>
        </p:nvSpPr>
        <p:spPr>
          <a:xfrm flipH="false" flipV="false" rot="0">
            <a:off x="10773875" y="4758681"/>
            <a:ext cx="1200462" cy="927629"/>
          </a:xfrm>
          <a:custGeom>
            <a:avLst/>
            <a:gdLst/>
            <a:ahLst/>
            <a:cxnLst/>
            <a:rect r="r" b="b" t="t" l="l"/>
            <a:pathLst>
              <a:path h="927629" w="1200462">
                <a:moveTo>
                  <a:pt x="0" y="0"/>
                </a:moveTo>
                <a:lnTo>
                  <a:pt x="1200462" y="0"/>
                </a:lnTo>
                <a:lnTo>
                  <a:pt x="1200462" y="927630"/>
                </a:lnTo>
                <a:lnTo>
                  <a:pt x="0" y="9276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20" id="20"/>
          <p:cNvSpPr txBox="true"/>
          <p:nvPr/>
        </p:nvSpPr>
        <p:spPr>
          <a:xfrm rot="0">
            <a:off x="2095642" y="2045238"/>
            <a:ext cx="10978413" cy="869890"/>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ns Bold"/>
                <a:ea typeface="Open Sans Bold"/>
                <a:cs typeface="Open Sans Bold"/>
                <a:sym typeface="Open Sans Bold"/>
              </a:rPr>
              <a:t>Data collection and Preparation</a:t>
            </a:r>
          </a:p>
        </p:txBody>
      </p:sp>
      <p:sp>
        <p:nvSpPr>
          <p:cNvPr name="Freeform 21" id="21"/>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2" id="22"/>
          <p:cNvSpPr/>
          <p:nvPr/>
        </p:nvSpPr>
        <p:spPr>
          <a:xfrm flipH="false" flipV="false" rot="0">
            <a:off x="2036394" y="4912545"/>
            <a:ext cx="826273" cy="915130"/>
          </a:xfrm>
          <a:custGeom>
            <a:avLst/>
            <a:gdLst/>
            <a:ahLst/>
            <a:cxnLst/>
            <a:rect r="r" b="b" t="t" l="l"/>
            <a:pathLst>
              <a:path h="915130" w="826273">
                <a:moveTo>
                  <a:pt x="0" y="0"/>
                </a:moveTo>
                <a:lnTo>
                  <a:pt x="826273" y="0"/>
                </a:lnTo>
                <a:lnTo>
                  <a:pt x="826273" y="915131"/>
                </a:lnTo>
                <a:lnTo>
                  <a:pt x="0" y="9151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5343911" y="4839933"/>
            <a:ext cx="985947" cy="987743"/>
          </a:xfrm>
          <a:custGeom>
            <a:avLst/>
            <a:gdLst/>
            <a:ahLst/>
            <a:cxnLst/>
            <a:rect r="r" b="b" t="t" l="l"/>
            <a:pathLst>
              <a:path h="987743" w="985947">
                <a:moveTo>
                  <a:pt x="0" y="0"/>
                </a:moveTo>
                <a:lnTo>
                  <a:pt x="985947" y="0"/>
                </a:lnTo>
                <a:lnTo>
                  <a:pt x="985947" y="987743"/>
                </a:lnTo>
                <a:lnTo>
                  <a:pt x="0" y="9877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539991" y="6784888"/>
            <a:ext cx="3506428" cy="2423690"/>
          </a:xfrm>
          <a:prstGeom prst="rect">
            <a:avLst/>
          </a:prstGeom>
        </p:spPr>
        <p:txBody>
          <a:bodyPr anchor="t" rtlCol="false" tIns="0" lIns="0" bIns="0" rIns="0">
            <a:spAutoFit/>
          </a:bodyPr>
          <a:lstStyle/>
          <a:p>
            <a:pPr algn="l">
              <a:lnSpc>
                <a:spcPts val="2467"/>
              </a:lnSpc>
            </a:pPr>
            <a:r>
              <a:rPr lang="en-US" sz="1645">
                <a:solidFill>
                  <a:srgbClr val="343432"/>
                </a:solidFill>
                <a:latin typeface="Open Sans"/>
                <a:ea typeface="Open Sans"/>
                <a:cs typeface="Open Sans"/>
                <a:sym typeface="Open Sans"/>
              </a:rPr>
              <a:t>Data collection was done by gathering data from internal order management system for 7 months from January - August. Key fields such as Order status, Order date, Delivery date, Order Quantity, Cancel remarks etc.</a:t>
            </a:r>
          </a:p>
          <a:p>
            <a:pPr algn="l" marL="0" indent="0" lvl="0">
              <a:lnSpc>
                <a:spcPts val="2467"/>
              </a:lnSpc>
            </a:pPr>
          </a:p>
        </p:txBody>
      </p:sp>
      <p:sp>
        <p:nvSpPr>
          <p:cNvPr name="TextBox 25" id="25"/>
          <p:cNvSpPr txBox="true"/>
          <p:nvPr/>
        </p:nvSpPr>
        <p:spPr>
          <a:xfrm rot="0">
            <a:off x="1028700" y="6020340"/>
            <a:ext cx="2688223" cy="719709"/>
          </a:xfrm>
          <a:prstGeom prst="rect">
            <a:avLst/>
          </a:prstGeom>
        </p:spPr>
        <p:txBody>
          <a:bodyPr anchor="t" rtlCol="false" tIns="0" lIns="0" bIns="0" rIns="0">
            <a:spAutoFit/>
          </a:bodyPr>
          <a:lstStyle/>
          <a:p>
            <a:pPr algn="ctr" marL="0" indent="0" lvl="0">
              <a:lnSpc>
                <a:spcPts val="2917"/>
              </a:lnSpc>
              <a:spcBef>
                <a:spcPct val="0"/>
              </a:spcBef>
            </a:pPr>
            <a:r>
              <a:rPr lang="en-US" b="true" sz="2279">
                <a:solidFill>
                  <a:srgbClr val="343432"/>
                </a:solidFill>
                <a:latin typeface="Open Sans Bold"/>
                <a:ea typeface="Open Sans Bold"/>
                <a:cs typeface="Open Sans Bold"/>
                <a:sym typeface="Open Sans Bold"/>
              </a:rPr>
              <a:t>Primary data sources</a:t>
            </a:r>
          </a:p>
        </p:txBody>
      </p:sp>
      <p:sp>
        <p:nvSpPr>
          <p:cNvPr name="TextBox 26" id="26"/>
          <p:cNvSpPr txBox="true"/>
          <p:nvPr/>
        </p:nvSpPr>
        <p:spPr>
          <a:xfrm rot="0">
            <a:off x="1692974" y="3686617"/>
            <a:ext cx="1200462" cy="769349"/>
          </a:xfrm>
          <a:prstGeom prst="rect">
            <a:avLst/>
          </a:prstGeom>
        </p:spPr>
        <p:txBody>
          <a:bodyPr anchor="t" rtlCol="false" tIns="0" lIns="0" bIns="0" rIns="0">
            <a:spAutoFit/>
          </a:bodyPr>
          <a:lstStyle/>
          <a:p>
            <a:pPr algn="ctr" marL="0" indent="0" lvl="0">
              <a:lnSpc>
                <a:spcPts val="6268"/>
              </a:lnSpc>
              <a:spcBef>
                <a:spcPct val="0"/>
              </a:spcBef>
            </a:pPr>
            <a:r>
              <a:rPr lang="en-US" b="true" sz="4897">
                <a:solidFill>
                  <a:srgbClr val="F8F8F8"/>
                </a:solidFill>
                <a:latin typeface="Open Sans Bold"/>
                <a:ea typeface="Open Sans Bold"/>
                <a:cs typeface="Open Sans Bold"/>
                <a:sym typeface="Open Sans Bold"/>
              </a:rPr>
              <a:t>1</a:t>
            </a:r>
          </a:p>
        </p:txBody>
      </p:sp>
      <p:sp>
        <p:nvSpPr>
          <p:cNvPr name="TextBox 27" id="27"/>
          <p:cNvSpPr txBox="true"/>
          <p:nvPr/>
        </p:nvSpPr>
        <p:spPr>
          <a:xfrm rot="0">
            <a:off x="5444034" y="7006821"/>
            <a:ext cx="3506428" cy="899476"/>
          </a:xfrm>
          <a:prstGeom prst="rect">
            <a:avLst/>
          </a:prstGeom>
        </p:spPr>
        <p:txBody>
          <a:bodyPr anchor="t" rtlCol="false" tIns="0" lIns="0" bIns="0" rIns="0">
            <a:spAutoFit/>
          </a:bodyPr>
          <a:lstStyle/>
          <a:p>
            <a:pPr algn="l" marL="355176" indent="-177588" lvl="1">
              <a:lnSpc>
                <a:spcPts val="2467"/>
              </a:lnSpc>
              <a:buFont typeface="Arial"/>
              <a:buChar char="•"/>
            </a:pPr>
            <a:r>
              <a:rPr lang="en-US" sz="1645">
                <a:solidFill>
                  <a:srgbClr val="343432"/>
                </a:solidFill>
                <a:latin typeface="Open Sans"/>
                <a:ea typeface="Open Sans"/>
                <a:cs typeface="Open Sans"/>
                <a:sym typeface="Open Sans"/>
              </a:rPr>
              <a:t>Quantitative data</a:t>
            </a:r>
          </a:p>
          <a:p>
            <a:pPr algn="l" marL="355176" indent="-177588" lvl="1">
              <a:lnSpc>
                <a:spcPts val="2467"/>
              </a:lnSpc>
              <a:buFont typeface="Arial"/>
              <a:buChar char="•"/>
            </a:pPr>
            <a:r>
              <a:rPr lang="en-US" sz="1645">
                <a:solidFill>
                  <a:srgbClr val="343432"/>
                </a:solidFill>
                <a:latin typeface="Open Sans"/>
                <a:ea typeface="Open Sans"/>
                <a:cs typeface="Open Sans"/>
                <a:sym typeface="Open Sans"/>
              </a:rPr>
              <a:t>Categorical data</a:t>
            </a:r>
          </a:p>
          <a:p>
            <a:pPr algn="l" marL="355176" indent="-177588" lvl="1">
              <a:lnSpc>
                <a:spcPts val="2467"/>
              </a:lnSpc>
              <a:buFont typeface="Arial"/>
              <a:buChar char="•"/>
            </a:pPr>
            <a:r>
              <a:rPr lang="en-US" sz="1645">
                <a:solidFill>
                  <a:srgbClr val="343432"/>
                </a:solidFill>
                <a:latin typeface="Open Sans"/>
                <a:ea typeface="Open Sans"/>
                <a:cs typeface="Open Sans"/>
                <a:sym typeface="Open Sans"/>
              </a:rPr>
              <a:t>Date/Time data</a:t>
            </a:r>
          </a:p>
        </p:txBody>
      </p:sp>
      <p:sp>
        <p:nvSpPr>
          <p:cNvPr name="TextBox 28" id="28"/>
          <p:cNvSpPr txBox="true"/>
          <p:nvPr/>
        </p:nvSpPr>
        <p:spPr>
          <a:xfrm rot="0">
            <a:off x="5344554" y="6031941"/>
            <a:ext cx="2688223" cy="719709"/>
          </a:xfrm>
          <a:prstGeom prst="rect">
            <a:avLst/>
          </a:prstGeom>
        </p:spPr>
        <p:txBody>
          <a:bodyPr anchor="t" rtlCol="false" tIns="0" lIns="0" bIns="0" rIns="0">
            <a:spAutoFit/>
          </a:bodyPr>
          <a:lstStyle/>
          <a:p>
            <a:pPr algn="ctr" marL="0" indent="0" lvl="0">
              <a:lnSpc>
                <a:spcPts val="2917"/>
              </a:lnSpc>
              <a:spcBef>
                <a:spcPct val="0"/>
              </a:spcBef>
            </a:pPr>
            <a:r>
              <a:rPr lang="en-US" b="true" sz="2279">
                <a:solidFill>
                  <a:srgbClr val="343432"/>
                </a:solidFill>
                <a:latin typeface="Open Sans Bold"/>
                <a:ea typeface="Open Sans Bold"/>
                <a:cs typeface="Open Sans Bold"/>
                <a:sym typeface="Open Sans Bold"/>
              </a:rPr>
              <a:t>Data type and variable collected</a:t>
            </a:r>
          </a:p>
        </p:txBody>
      </p:sp>
      <p:sp>
        <p:nvSpPr>
          <p:cNvPr name="TextBox 29" id="29"/>
          <p:cNvSpPr txBox="true"/>
          <p:nvPr/>
        </p:nvSpPr>
        <p:spPr>
          <a:xfrm rot="0">
            <a:off x="6175091" y="3679961"/>
            <a:ext cx="1200462" cy="769349"/>
          </a:xfrm>
          <a:prstGeom prst="rect">
            <a:avLst/>
          </a:prstGeom>
        </p:spPr>
        <p:txBody>
          <a:bodyPr anchor="t" rtlCol="false" tIns="0" lIns="0" bIns="0" rIns="0">
            <a:spAutoFit/>
          </a:bodyPr>
          <a:lstStyle/>
          <a:p>
            <a:pPr algn="ctr" marL="0" indent="0" lvl="0">
              <a:lnSpc>
                <a:spcPts val="6268"/>
              </a:lnSpc>
              <a:spcBef>
                <a:spcPct val="0"/>
              </a:spcBef>
            </a:pPr>
            <a:r>
              <a:rPr lang="en-US" b="true" sz="4897">
                <a:solidFill>
                  <a:srgbClr val="F8F8F8"/>
                </a:solidFill>
                <a:latin typeface="Open Sans Bold"/>
                <a:ea typeface="Open Sans Bold"/>
                <a:cs typeface="Open Sans Bold"/>
                <a:sym typeface="Open Sans Bold"/>
              </a:rPr>
              <a:t>2</a:t>
            </a:r>
          </a:p>
        </p:txBody>
      </p:sp>
      <p:sp>
        <p:nvSpPr>
          <p:cNvPr name="TextBox 30" id="30"/>
          <p:cNvSpPr txBox="true"/>
          <p:nvPr/>
        </p:nvSpPr>
        <p:spPr>
          <a:xfrm rot="0">
            <a:off x="9464812" y="6714056"/>
            <a:ext cx="3699330" cy="2118847"/>
          </a:xfrm>
          <a:prstGeom prst="rect">
            <a:avLst/>
          </a:prstGeom>
        </p:spPr>
        <p:txBody>
          <a:bodyPr anchor="t" rtlCol="false" tIns="0" lIns="0" bIns="0" rIns="0">
            <a:spAutoFit/>
          </a:bodyPr>
          <a:lstStyle/>
          <a:p>
            <a:pPr algn="ctr" marL="355176" indent="-177588" lvl="1">
              <a:lnSpc>
                <a:spcPts val="2467"/>
              </a:lnSpc>
              <a:buFont typeface="Arial"/>
              <a:buChar char="•"/>
            </a:pPr>
            <a:r>
              <a:rPr lang="en-US" sz="1645">
                <a:solidFill>
                  <a:srgbClr val="343432"/>
                </a:solidFill>
                <a:latin typeface="Open Sans"/>
                <a:ea typeface="Open Sans"/>
                <a:cs typeface="Open Sans"/>
                <a:sym typeface="Open Sans"/>
              </a:rPr>
              <a:t>Python(Pandas, Matplotlib, Seaborn. Plotly).</a:t>
            </a:r>
          </a:p>
          <a:p>
            <a:pPr algn="ctr" marL="355176" indent="-177588" lvl="1">
              <a:lnSpc>
                <a:spcPts val="2467"/>
              </a:lnSpc>
              <a:buFont typeface="Arial"/>
              <a:buChar char="•"/>
            </a:pPr>
            <a:r>
              <a:rPr lang="en-US" sz="1645">
                <a:solidFill>
                  <a:srgbClr val="343432"/>
                </a:solidFill>
                <a:latin typeface="Open Sans"/>
                <a:ea typeface="Open Sans"/>
                <a:cs typeface="Open Sans"/>
                <a:sym typeface="Open Sans"/>
              </a:rPr>
              <a:t> Google Colab: For code execution and collaboration.</a:t>
            </a:r>
          </a:p>
          <a:p>
            <a:pPr algn="ctr" marL="355176" indent="-177588" lvl="1">
              <a:lnSpc>
                <a:spcPts val="2467"/>
              </a:lnSpc>
              <a:buFont typeface="Arial"/>
              <a:buChar char="•"/>
            </a:pPr>
            <a:r>
              <a:rPr lang="en-US" sz="1645">
                <a:solidFill>
                  <a:srgbClr val="343432"/>
                </a:solidFill>
                <a:latin typeface="Open Sans"/>
                <a:ea typeface="Open Sans"/>
                <a:cs typeface="Open Sans"/>
                <a:sym typeface="Open Sans"/>
              </a:rPr>
              <a:t>Excel: Initial inspection and handling of missing data.</a:t>
            </a:r>
          </a:p>
          <a:p>
            <a:pPr algn="ctr" marL="355176" indent="-177588" lvl="1">
              <a:lnSpc>
                <a:spcPts val="2467"/>
              </a:lnSpc>
              <a:buFont typeface="Arial"/>
              <a:buChar char="•"/>
            </a:pPr>
          </a:p>
        </p:txBody>
      </p:sp>
      <p:sp>
        <p:nvSpPr>
          <p:cNvPr name="TextBox 31" id="31"/>
          <p:cNvSpPr txBox="true"/>
          <p:nvPr/>
        </p:nvSpPr>
        <p:spPr>
          <a:xfrm rot="0">
            <a:off x="10029995" y="5808626"/>
            <a:ext cx="2688223" cy="719709"/>
          </a:xfrm>
          <a:prstGeom prst="rect">
            <a:avLst/>
          </a:prstGeom>
        </p:spPr>
        <p:txBody>
          <a:bodyPr anchor="t" rtlCol="false" tIns="0" lIns="0" bIns="0" rIns="0">
            <a:spAutoFit/>
          </a:bodyPr>
          <a:lstStyle/>
          <a:p>
            <a:pPr algn="ctr" marL="0" indent="0" lvl="0">
              <a:lnSpc>
                <a:spcPts val="2917"/>
              </a:lnSpc>
              <a:spcBef>
                <a:spcPct val="0"/>
              </a:spcBef>
            </a:pPr>
            <a:r>
              <a:rPr lang="en-US" b="true" sz="2279">
                <a:solidFill>
                  <a:srgbClr val="343432"/>
                </a:solidFill>
                <a:latin typeface="Open Sans Bold"/>
                <a:ea typeface="Open Sans Bold"/>
                <a:cs typeface="Open Sans Bold"/>
                <a:sym typeface="Open Sans Bold"/>
              </a:rPr>
              <a:t>Tools and platforms used</a:t>
            </a:r>
          </a:p>
        </p:txBody>
      </p:sp>
      <p:sp>
        <p:nvSpPr>
          <p:cNvPr name="TextBox 32" id="32"/>
          <p:cNvSpPr txBox="true"/>
          <p:nvPr/>
        </p:nvSpPr>
        <p:spPr>
          <a:xfrm rot="0">
            <a:off x="10683207" y="3679961"/>
            <a:ext cx="1200462" cy="769349"/>
          </a:xfrm>
          <a:prstGeom prst="rect">
            <a:avLst/>
          </a:prstGeom>
        </p:spPr>
        <p:txBody>
          <a:bodyPr anchor="t" rtlCol="false" tIns="0" lIns="0" bIns="0" rIns="0">
            <a:spAutoFit/>
          </a:bodyPr>
          <a:lstStyle/>
          <a:p>
            <a:pPr algn="ctr" marL="0" indent="0" lvl="0">
              <a:lnSpc>
                <a:spcPts val="6268"/>
              </a:lnSpc>
              <a:spcBef>
                <a:spcPct val="0"/>
              </a:spcBef>
            </a:pPr>
            <a:r>
              <a:rPr lang="en-US" b="true" sz="4897">
                <a:solidFill>
                  <a:srgbClr val="F8F8F8"/>
                </a:solidFill>
                <a:latin typeface="Open Sans Bold"/>
                <a:ea typeface="Open Sans Bold"/>
                <a:cs typeface="Open Sans Bold"/>
                <a:sym typeface="Open Sans Bold"/>
              </a:rPr>
              <a:t>3</a:t>
            </a:r>
          </a:p>
        </p:txBody>
      </p:sp>
      <p:sp>
        <p:nvSpPr>
          <p:cNvPr name="TextBox 33" id="33"/>
          <p:cNvSpPr txBox="true"/>
          <p:nvPr/>
        </p:nvSpPr>
        <p:spPr>
          <a:xfrm rot="0">
            <a:off x="14086611" y="6784888"/>
            <a:ext cx="3506428" cy="2728533"/>
          </a:xfrm>
          <a:prstGeom prst="rect">
            <a:avLst/>
          </a:prstGeom>
        </p:spPr>
        <p:txBody>
          <a:bodyPr anchor="t" rtlCol="false" tIns="0" lIns="0" bIns="0" rIns="0">
            <a:spAutoFit/>
          </a:bodyPr>
          <a:lstStyle/>
          <a:p>
            <a:pPr algn="l" marL="355176" indent="-177588" lvl="1">
              <a:lnSpc>
                <a:spcPts val="2467"/>
              </a:lnSpc>
              <a:buFont typeface="Arial"/>
              <a:buChar char="•"/>
            </a:pPr>
            <a:r>
              <a:rPr lang="en-US" sz="1645">
                <a:solidFill>
                  <a:srgbClr val="343432"/>
                </a:solidFill>
                <a:latin typeface="Open Sans"/>
                <a:ea typeface="Open Sans"/>
                <a:cs typeface="Open Sans"/>
                <a:sym typeface="Open Sans"/>
              </a:rPr>
              <a:t>Handled missing values</a:t>
            </a:r>
          </a:p>
          <a:p>
            <a:pPr algn="l" marL="355176" indent="-177588" lvl="1">
              <a:lnSpc>
                <a:spcPts val="2467"/>
              </a:lnSpc>
              <a:buFont typeface="Arial"/>
              <a:buChar char="•"/>
            </a:pPr>
            <a:r>
              <a:rPr lang="en-US" sz="1645">
                <a:solidFill>
                  <a:srgbClr val="343432"/>
                </a:solidFill>
                <a:latin typeface="Open Sans"/>
                <a:ea typeface="Open Sans"/>
                <a:cs typeface="Open Sans"/>
                <a:sym typeface="Open Sans"/>
              </a:rPr>
              <a:t>Standardized column names and removed irrelevant fields.</a:t>
            </a:r>
          </a:p>
          <a:p>
            <a:pPr algn="l" marL="355176" indent="-177588" lvl="1">
              <a:lnSpc>
                <a:spcPts val="2467"/>
              </a:lnSpc>
              <a:buFont typeface="Arial"/>
              <a:buChar char="•"/>
            </a:pPr>
            <a:r>
              <a:rPr lang="en-US" sz="1645">
                <a:solidFill>
                  <a:srgbClr val="343432"/>
                </a:solidFill>
                <a:latin typeface="Open Sans"/>
                <a:ea typeface="Open Sans"/>
                <a:cs typeface="Open Sans"/>
                <a:sym typeface="Open Sans"/>
              </a:rPr>
              <a:t>Derived new metrics: DeliveryTime = DeliveredDate - OrderDate, ReturnRate, RFM Score</a:t>
            </a:r>
          </a:p>
          <a:p>
            <a:pPr algn="ctr">
              <a:lnSpc>
                <a:spcPts val="2467"/>
              </a:lnSpc>
            </a:pPr>
          </a:p>
          <a:p>
            <a:pPr algn="ctr" marL="0" indent="0" lvl="0">
              <a:lnSpc>
                <a:spcPts val="2467"/>
              </a:lnSpc>
            </a:pPr>
          </a:p>
        </p:txBody>
      </p:sp>
      <p:sp>
        <p:nvSpPr>
          <p:cNvPr name="TextBox 34" id="34"/>
          <p:cNvSpPr txBox="true"/>
          <p:nvPr/>
        </p:nvSpPr>
        <p:spPr>
          <a:xfrm rot="0">
            <a:off x="14435725" y="5929480"/>
            <a:ext cx="2688223" cy="729741"/>
          </a:xfrm>
          <a:prstGeom prst="rect">
            <a:avLst/>
          </a:prstGeom>
        </p:spPr>
        <p:txBody>
          <a:bodyPr anchor="t" rtlCol="false" tIns="0" lIns="0" bIns="0" rIns="0">
            <a:spAutoFit/>
          </a:bodyPr>
          <a:lstStyle/>
          <a:p>
            <a:pPr algn="ctr" marL="0" indent="0" lvl="0">
              <a:lnSpc>
                <a:spcPts val="2917"/>
              </a:lnSpc>
              <a:spcBef>
                <a:spcPct val="0"/>
              </a:spcBef>
            </a:pPr>
            <a:r>
              <a:rPr lang="en-US" b="true" sz="2279">
                <a:solidFill>
                  <a:srgbClr val="343432"/>
                </a:solidFill>
                <a:latin typeface="Open Sauce Bold"/>
                <a:ea typeface="Open Sauce Bold"/>
                <a:cs typeface="Open Sauce Bold"/>
                <a:sym typeface="Open Sauce Bold"/>
              </a:rPr>
              <a:t>Cleaning and preparation steps</a:t>
            </a:r>
          </a:p>
        </p:txBody>
      </p:sp>
      <p:sp>
        <p:nvSpPr>
          <p:cNvPr name="TextBox 35" id="35"/>
          <p:cNvSpPr txBox="true"/>
          <p:nvPr/>
        </p:nvSpPr>
        <p:spPr>
          <a:xfrm rot="0">
            <a:off x="15095428" y="3677092"/>
            <a:ext cx="1189644" cy="770170"/>
          </a:xfrm>
          <a:prstGeom prst="rect">
            <a:avLst/>
          </a:prstGeom>
        </p:spPr>
        <p:txBody>
          <a:bodyPr anchor="t" rtlCol="false" tIns="0" lIns="0" bIns="0" rIns="0">
            <a:spAutoFit/>
          </a:bodyPr>
          <a:lstStyle/>
          <a:p>
            <a:pPr algn="ctr" marL="0" indent="0" lvl="0">
              <a:lnSpc>
                <a:spcPts val="6212"/>
              </a:lnSpc>
              <a:spcBef>
                <a:spcPct val="0"/>
              </a:spcBef>
            </a:pPr>
            <a:r>
              <a:rPr lang="en-US" b="true" sz="4853">
                <a:solidFill>
                  <a:srgbClr val="F8F8F8"/>
                </a:solidFill>
                <a:latin typeface="Open Sauce Bold"/>
                <a:ea typeface="Open Sauce Bold"/>
                <a:cs typeface="Open Sauce Bold"/>
                <a:sym typeface="Open Sauce Bold"/>
              </a:rPr>
              <a:t>4</a:t>
            </a:r>
          </a:p>
        </p:txBody>
      </p:sp>
      <p:sp>
        <p:nvSpPr>
          <p:cNvPr name="TextBox 36" id="36"/>
          <p:cNvSpPr txBox="true"/>
          <p:nvPr/>
        </p:nvSpPr>
        <p:spPr>
          <a:xfrm rot="0">
            <a:off x="-3516752" y="9608670"/>
            <a:ext cx="23418520" cy="264139"/>
          </a:xfrm>
          <a:prstGeom prst="rect">
            <a:avLst/>
          </a:prstGeom>
        </p:spPr>
        <p:txBody>
          <a:bodyPr anchor="t" rtlCol="false" tIns="0" lIns="0" bIns="0" rIns="0">
            <a:spAutoFit/>
          </a:bodyPr>
          <a:lstStyle/>
          <a:p>
            <a:pPr algn="ctr">
              <a:lnSpc>
                <a:spcPts val="2239"/>
              </a:lnSpc>
            </a:pPr>
            <a:r>
              <a:rPr lang="en-US" sz="1599">
                <a:solidFill>
                  <a:srgbClr val="000000"/>
                </a:solidFill>
                <a:latin typeface="Canva Sans"/>
                <a:ea typeface="Canva Sans"/>
                <a:cs typeface="Canva Sans"/>
                <a:sym typeface="Canva Sans"/>
              </a:rPr>
              <a:t>cleaned data :</a:t>
            </a:r>
            <a:r>
              <a:rPr lang="en-US" sz="1599" u="sng">
                <a:solidFill>
                  <a:srgbClr val="000000"/>
                </a:solidFill>
                <a:latin typeface="Canva Sans"/>
                <a:ea typeface="Canva Sans"/>
                <a:cs typeface="Canva Sans"/>
                <a:sym typeface="Canva Sans"/>
                <a:hlinkClick r:id="rId12" tooltip="https://docs.google.com/spreadsheets/d/11_yTy3eFq1EMCkyvWUAglGElCREDdtCQ2sJbZxWSEsg/edit?usp=sharing"/>
              </a:rPr>
              <a:t> https://docs.google.com/spreadsheets/d/11_yTy3eFq1EMCkyvWUAglGElCREDdtCQ2sJbZxWSEsg/edit?usp=sharing</a:t>
            </a:r>
          </a:p>
        </p:txBody>
      </p:sp>
      <p:pic>
        <p:nvPicPr>
          <p:cNvPr name="Picture 37" id="37"/>
          <p:cNvPicPr>
            <a:picLocks noChangeAspect="true"/>
          </p:cNvPicPr>
          <p:nvPr/>
        </p:nvPicPr>
        <p:blipFill>
          <a:blip r:embed="rId13"/>
          <a:stretch>
            <a:fillRect/>
          </a:stretch>
        </p:blipFill>
        <p:spPr>
          <a:xfrm rot="0">
            <a:off x="6205918" y="4740477"/>
            <a:ext cx="1193477" cy="1187112"/>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00428" y="580655"/>
            <a:ext cx="17267527" cy="9125690"/>
            <a:chOff x="0" y="0"/>
            <a:chExt cx="4547826" cy="2403474"/>
          </a:xfrm>
        </p:grpSpPr>
        <p:sp>
          <p:nvSpPr>
            <p:cNvPr name="Freeform 4" id="4"/>
            <p:cNvSpPr/>
            <p:nvPr/>
          </p:nvSpPr>
          <p:spPr>
            <a:xfrm flipH="false" flipV="false" rot="0">
              <a:off x="0" y="0"/>
              <a:ext cx="4547826" cy="2403474"/>
            </a:xfrm>
            <a:custGeom>
              <a:avLst/>
              <a:gdLst/>
              <a:ahLst/>
              <a:cxnLst/>
              <a:rect r="r" b="b" t="t" l="l"/>
              <a:pathLst>
                <a:path h="2403474" w="4547826">
                  <a:moveTo>
                    <a:pt x="22866" y="0"/>
                  </a:moveTo>
                  <a:lnTo>
                    <a:pt x="4524960" y="0"/>
                  </a:lnTo>
                  <a:cubicBezTo>
                    <a:pt x="4537589" y="0"/>
                    <a:pt x="4547826" y="10237"/>
                    <a:pt x="4547826" y="22866"/>
                  </a:cubicBezTo>
                  <a:lnTo>
                    <a:pt x="4547826" y="2380608"/>
                  </a:lnTo>
                  <a:cubicBezTo>
                    <a:pt x="4547826" y="2393237"/>
                    <a:pt x="4537589" y="2403474"/>
                    <a:pt x="4524960" y="2403474"/>
                  </a:cubicBezTo>
                  <a:lnTo>
                    <a:pt x="22866" y="2403474"/>
                  </a:lnTo>
                  <a:cubicBezTo>
                    <a:pt x="10237" y="2403474"/>
                    <a:pt x="0" y="2393237"/>
                    <a:pt x="0" y="2380608"/>
                  </a:cubicBezTo>
                  <a:lnTo>
                    <a:pt x="0" y="22866"/>
                  </a:lnTo>
                  <a:cubicBezTo>
                    <a:pt x="0" y="10237"/>
                    <a:pt x="10237" y="0"/>
                    <a:pt x="22866" y="0"/>
                  </a:cubicBezTo>
                  <a:close/>
                </a:path>
              </a:pathLst>
            </a:custGeom>
            <a:solidFill>
              <a:srgbClr val="FFFFFF"/>
            </a:solidFill>
          </p:spPr>
        </p:sp>
        <p:sp>
          <p:nvSpPr>
            <p:cNvPr name="TextBox 5" id="5"/>
            <p:cNvSpPr txBox="true"/>
            <p:nvPr/>
          </p:nvSpPr>
          <p:spPr>
            <a:xfrm>
              <a:off x="0" y="-38100"/>
              <a:ext cx="4547826" cy="2441574"/>
            </a:xfrm>
            <a:prstGeom prst="rect">
              <a:avLst/>
            </a:prstGeom>
          </p:spPr>
          <p:txBody>
            <a:bodyPr anchor="ctr" rtlCol="false" tIns="50800" lIns="50800" bIns="50800" rIns="50800"/>
            <a:lstStyle/>
            <a:p>
              <a:pPr algn="ctr">
                <a:lnSpc>
                  <a:spcPts val="3035"/>
                </a:lnSpc>
              </a:pPr>
            </a:p>
          </p:txBody>
        </p:sp>
      </p:grpSp>
      <p:sp>
        <p:nvSpPr>
          <p:cNvPr name="Freeform 6" id="6"/>
          <p:cNvSpPr/>
          <p:nvPr/>
        </p:nvSpPr>
        <p:spPr>
          <a:xfrm flipH="false" flipV="false" rot="-5400000">
            <a:off x="2616856" y="4607619"/>
            <a:ext cx="1432673" cy="2943006"/>
          </a:xfrm>
          <a:custGeom>
            <a:avLst/>
            <a:gdLst/>
            <a:ahLst/>
            <a:cxnLst/>
            <a:rect r="r" b="b" t="t" l="l"/>
            <a:pathLst>
              <a:path h="2943006" w="1432673">
                <a:moveTo>
                  <a:pt x="0" y="0"/>
                </a:moveTo>
                <a:lnTo>
                  <a:pt x="1432672" y="0"/>
                </a:lnTo>
                <a:lnTo>
                  <a:pt x="1432672" y="2943006"/>
                </a:lnTo>
                <a:lnTo>
                  <a:pt x="0" y="2943006"/>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7" id="7"/>
          <p:cNvSpPr/>
          <p:nvPr/>
        </p:nvSpPr>
        <p:spPr>
          <a:xfrm flipH="false" flipV="false" rot="-5400000">
            <a:off x="1994044" y="5630971"/>
            <a:ext cx="2680398" cy="2680398"/>
          </a:xfrm>
          <a:custGeom>
            <a:avLst/>
            <a:gdLst/>
            <a:ahLst/>
            <a:cxnLst/>
            <a:rect r="r" b="b" t="t" l="l"/>
            <a:pathLst>
              <a:path h="2680398" w="2680398">
                <a:moveTo>
                  <a:pt x="0" y="0"/>
                </a:moveTo>
                <a:lnTo>
                  <a:pt x="2680398" y="0"/>
                </a:lnTo>
                <a:lnTo>
                  <a:pt x="2680398" y="2680398"/>
                </a:lnTo>
                <a:lnTo>
                  <a:pt x="0" y="26803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8" id="8"/>
          <p:cNvSpPr/>
          <p:nvPr/>
        </p:nvSpPr>
        <p:spPr>
          <a:xfrm>
            <a:off x="3333192" y="8228695"/>
            <a:ext cx="0" cy="660015"/>
          </a:xfrm>
          <a:prstGeom prst="line">
            <a:avLst/>
          </a:prstGeom>
          <a:ln cap="rnd" w="57150">
            <a:solidFill>
              <a:srgbClr val="106861"/>
            </a:solidFill>
            <a:prstDash val="sysDot"/>
            <a:headEnd type="none" len="sm" w="sm"/>
            <a:tailEnd type="oval" len="lg" w="lg"/>
          </a:ln>
        </p:spPr>
      </p:sp>
      <p:sp>
        <p:nvSpPr>
          <p:cNvPr name="Freeform 9" id="9"/>
          <p:cNvSpPr/>
          <p:nvPr/>
        </p:nvSpPr>
        <p:spPr>
          <a:xfrm flipH="true" flipV="true" rot="-5400000">
            <a:off x="5523670" y="6174666"/>
            <a:ext cx="1432673" cy="2943006"/>
          </a:xfrm>
          <a:custGeom>
            <a:avLst/>
            <a:gdLst/>
            <a:ahLst/>
            <a:cxnLst/>
            <a:rect r="r" b="b" t="t" l="l"/>
            <a:pathLst>
              <a:path h="2943006" w="1432673">
                <a:moveTo>
                  <a:pt x="1432673" y="2943006"/>
                </a:moveTo>
                <a:lnTo>
                  <a:pt x="0" y="2943006"/>
                </a:lnTo>
                <a:lnTo>
                  <a:pt x="0" y="0"/>
                </a:lnTo>
                <a:lnTo>
                  <a:pt x="1432673" y="0"/>
                </a:lnTo>
                <a:lnTo>
                  <a:pt x="1432673" y="2943006"/>
                </a:lnTo>
                <a:close/>
              </a:path>
            </a:pathLst>
          </a:custGeom>
          <a:blipFill>
            <a:blip r:embed="rId7">
              <a:extLst>
                <a:ext uri="{96DAC541-7B7A-43D3-8B79-37D633B846F1}">
                  <asvg:svgBlip xmlns:asvg="http://schemas.microsoft.com/office/drawing/2016/SVG/main" r:embed="rId8"/>
                </a:ext>
              </a:extLst>
            </a:blip>
            <a:stretch>
              <a:fillRect l="-105420" t="0" r="0" b="0"/>
            </a:stretch>
          </a:blipFill>
        </p:spPr>
      </p:sp>
      <p:sp>
        <p:nvSpPr>
          <p:cNvPr name="Freeform 10" id="10"/>
          <p:cNvSpPr/>
          <p:nvPr/>
        </p:nvSpPr>
        <p:spPr>
          <a:xfrm flipH="false" flipV="false" rot="-5400000">
            <a:off x="4941145" y="5630971"/>
            <a:ext cx="2597724" cy="2597724"/>
          </a:xfrm>
          <a:custGeom>
            <a:avLst/>
            <a:gdLst/>
            <a:ahLst/>
            <a:cxnLst/>
            <a:rect r="r" b="b" t="t" l="l"/>
            <a:pathLst>
              <a:path h="2597724" w="2597724">
                <a:moveTo>
                  <a:pt x="0" y="0"/>
                </a:moveTo>
                <a:lnTo>
                  <a:pt x="2597723" y="0"/>
                </a:lnTo>
                <a:lnTo>
                  <a:pt x="2597723" y="2597724"/>
                </a:lnTo>
                <a:lnTo>
                  <a:pt x="0" y="2597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1" id="11"/>
          <p:cNvSpPr/>
          <p:nvPr/>
        </p:nvSpPr>
        <p:spPr>
          <a:xfrm flipH="true" flipV="true">
            <a:off x="6196726" y="4970705"/>
            <a:ext cx="4539" cy="659999"/>
          </a:xfrm>
          <a:prstGeom prst="line">
            <a:avLst/>
          </a:prstGeom>
          <a:ln cap="rnd" w="57150">
            <a:solidFill>
              <a:srgbClr val="AEEA00"/>
            </a:solidFill>
            <a:prstDash val="sysDot"/>
            <a:headEnd type="none" len="sm" w="sm"/>
            <a:tailEnd type="oval" len="lg" w="lg"/>
          </a:ln>
        </p:spPr>
      </p:sp>
      <p:sp>
        <p:nvSpPr>
          <p:cNvPr name="Freeform 12" id="12"/>
          <p:cNvSpPr/>
          <p:nvPr/>
        </p:nvSpPr>
        <p:spPr>
          <a:xfrm flipH="false" flipV="false" rot="-5400000">
            <a:off x="8424843" y="4742118"/>
            <a:ext cx="1432673" cy="2943006"/>
          </a:xfrm>
          <a:custGeom>
            <a:avLst/>
            <a:gdLst/>
            <a:ahLst/>
            <a:cxnLst/>
            <a:rect r="r" b="b" t="t" l="l"/>
            <a:pathLst>
              <a:path h="2943006" w="1432673">
                <a:moveTo>
                  <a:pt x="0" y="0"/>
                </a:moveTo>
                <a:lnTo>
                  <a:pt x="1432673" y="0"/>
                </a:lnTo>
                <a:lnTo>
                  <a:pt x="1432673" y="2943005"/>
                </a:lnTo>
                <a:lnTo>
                  <a:pt x="0" y="2943005"/>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13" id="13"/>
          <p:cNvSpPr/>
          <p:nvPr/>
        </p:nvSpPr>
        <p:spPr>
          <a:xfrm flipH="false" flipV="false" rot="-5400000">
            <a:off x="7802031" y="5631095"/>
            <a:ext cx="2597724" cy="2597724"/>
          </a:xfrm>
          <a:custGeom>
            <a:avLst/>
            <a:gdLst/>
            <a:ahLst/>
            <a:cxnLst/>
            <a:rect r="r" b="b" t="t" l="l"/>
            <a:pathLst>
              <a:path h="2597724" w="2597724">
                <a:moveTo>
                  <a:pt x="0" y="0"/>
                </a:moveTo>
                <a:lnTo>
                  <a:pt x="2597723" y="0"/>
                </a:lnTo>
                <a:lnTo>
                  <a:pt x="2597723" y="2597724"/>
                </a:lnTo>
                <a:lnTo>
                  <a:pt x="0" y="2597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4" id="14"/>
          <p:cNvSpPr/>
          <p:nvPr/>
        </p:nvSpPr>
        <p:spPr>
          <a:xfrm>
            <a:off x="9141179" y="8228819"/>
            <a:ext cx="0" cy="660015"/>
          </a:xfrm>
          <a:prstGeom prst="line">
            <a:avLst/>
          </a:prstGeom>
          <a:ln cap="rnd" w="57150">
            <a:solidFill>
              <a:srgbClr val="106861"/>
            </a:solidFill>
            <a:prstDash val="sysDot"/>
            <a:headEnd type="none" len="sm" w="sm"/>
            <a:tailEnd type="oval" len="lg" w="lg"/>
          </a:ln>
        </p:spPr>
      </p:sp>
      <p:sp>
        <p:nvSpPr>
          <p:cNvPr name="Freeform 15" id="15"/>
          <p:cNvSpPr/>
          <p:nvPr/>
        </p:nvSpPr>
        <p:spPr>
          <a:xfrm flipH="true" flipV="true" rot="-5400000">
            <a:off x="11331657" y="6174791"/>
            <a:ext cx="1432673" cy="2943006"/>
          </a:xfrm>
          <a:custGeom>
            <a:avLst/>
            <a:gdLst/>
            <a:ahLst/>
            <a:cxnLst/>
            <a:rect r="r" b="b" t="t" l="l"/>
            <a:pathLst>
              <a:path h="2943006" w="1432673">
                <a:moveTo>
                  <a:pt x="1432673" y="2943005"/>
                </a:moveTo>
                <a:lnTo>
                  <a:pt x="0" y="2943005"/>
                </a:lnTo>
                <a:lnTo>
                  <a:pt x="0" y="0"/>
                </a:lnTo>
                <a:lnTo>
                  <a:pt x="1432673" y="0"/>
                </a:lnTo>
                <a:lnTo>
                  <a:pt x="1432673" y="2943005"/>
                </a:lnTo>
                <a:close/>
              </a:path>
            </a:pathLst>
          </a:custGeom>
          <a:blipFill>
            <a:blip r:embed="rId7">
              <a:extLst>
                <a:ext uri="{96DAC541-7B7A-43D3-8B79-37D633B846F1}">
                  <asvg:svgBlip xmlns:asvg="http://schemas.microsoft.com/office/drawing/2016/SVG/main" r:embed="rId8"/>
                </a:ext>
              </a:extLst>
            </a:blip>
            <a:stretch>
              <a:fillRect l="-105420" t="0" r="0" b="0"/>
            </a:stretch>
          </a:blipFill>
          <a:ln cap="sq">
            <a:noFill/>
            <a:prstDash val="solid"/>
            <a:miter/>
          </a:ln>
        </p:spPr>
      </p:sp>
      <p:sp>
        <p:nvSpPr>
          <p:cNvPr name="Freeform 16" id="16"/>
          <p:cNvSpPr/>
          <p:nvPr/>
        </p:nvSpPr>
        <p:spPr>
          <a:xfrm flipH="false" flipV="false" rot="-5400000">
            <a:off x="10749132" y="5631095"/>
            <a:ext cx="2597724" cy="2597724"/>
          </a:xfrm>
          <a:custGeom>
            <a:avLst/>
            <a:gdLst/>
            <a:ahLst/>
            <a:cxnLst/>
            <a:rect r="r" b="b" t="t" l="l"/>
            <a:pathLst>
              <a:path h="2597724" w="2597724">
                <a:moveTo>
                  <a:pt x="0" y="0"/>
                </a:moveTo>
                <a:lnTo>
                  <a:pt x="2597723" y="0"/>
                </a:lnTo>
                <a:lnTo>
                  <a:pt x="2597723" y="2597724"/>
                </a:lnTo>
                <a:lnTo>
                  <a:pt x="0" y="2597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7" id="17"/>
          <p:cNvSpPr/>
          <p:nvPr/>
        </p:nvSpPr>
        <p:spPr>
          <a:xfrm flipH="true" flipV="true">
            <a:off x="12004714" y="4970829"/>
            <a:ext cx="4539" cy="659999"/>
          </a:xfrm>
          <a:prstGeom prst="line">
            <a:avLst/>
          </a:prstGeom>
          <a:ln cap="rnd" w="57150">
            <a:solidFill>
              <a:srgbClr val="AEEA00"/>
            </a:solidFill>
            <a:prstDash val="sysDot"/>
            <a:headEnd type="none" len="sm" w="sm"/>
            <a:tailEnd type="oval" len="lg" w="lg"/>
          </a:ln>
        </p:spPr>
      </p:sp>
      <p:sp>
        <p:nvSpPr>
          <p:cNvPr name="Freeform 18" id="18"/>
          <p:cNvSpPr/>
          <p:nvPr/>
        </p:nvSpPr>
        <p:spPr>
          <a:xfrm flipH="false" flipV="false" rot="-5400000">
            <a:off x="14237618" y="4742118"/>
            <a:ext cx="1432673" cy="2943006"/>
          </a:xfrm>
          <a:custGeom>
            <a:avLst/>
            <a:gdLst/>
            <a:ahLst/>
            <a:cxnLst/>
            <a:rect r="r" b="b" t="t" l="l"/>
            <a:pathLst>
              <a:path h="2943006" w="1432673">
                <a:moveTo>
                  <a:pt x="0" y="0"/>
                </a:moveTo>
                <a:lnTo>
                  <a:pt x="1432673" y="0"/>
                </a:lnTo>
                <a:lnTo>
                  <a:pt x="1432673" y="2943005"/>
                </a:lnTo>
                <a:lnTo>
                  <a:pt x="0" y="2943005"/>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19" id="19"/>
          <p:cNvSpPr/>
          <p:nvPr/>
        </p:nvSpPr>
        <p:spPr>
          <a:xfrm flipH="false" flipV="false" rot="-5400000">
            <a:off x="13614806" y="5631095"/>
            <a:ext cx="2597724" cy="2597724"/>
          </a:xfrm>
          <a:custGeom>
            <a:avLst/>
            <a:gdLst/>
            <a:ahLst/>
            <a:cxnLst/>
            <a:rect r="r" b="b" t="t" l="l"/>
            <a:pathLst>
              <a:path h="2597724" w="2597724">
                <a:moveTo>
                  <a:pt x="0" y="0"/>
                </a:moveTo>
                <a:lnTo>
                  <a:pt x="2597724" y="0"/>
                </a:lnTo>
                <a:lnTo>
                  <a:pt x="2597724" y="2597724"/>
                </a:lnTo>
                <a:lnTo>
                  <a:pt x="0" y="2597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20" id="20"/>
          <p:cNvSpPr/>
          <p:nvPr/>
        </p:nvSpPr>
        <p:spPr>
          <a:xfrm>
            <a:off x="14953954" y="8228819"/>
            <a:ext cx="0" cy="660015"/>
          </a:xfrm>
          <a:prstGeom prst="line">
            <a:avLst/>
          </a:prstGeom>
          <a:ln cap="rnd" w="57150">
            <a:solidFill>
              <a:srgbClr val="106861"/>
            </a:solidFill>
            <a:prstDash val="sysDot"/>
            <a:headEnd type="none" len="sm" w="sm"/>
            <a:tailEnd type="oval" len="lg" w="lg"/>
          </a:ln>
        </p:spPr>
      </p:sp>
      <p:sp>
        <p:nvSpPr>
          <p:cNvPr name="Freeform 21" id="21"/>
          <p:cNvSpPr/>
          <p:nvPr/>
        </p:nvSpPr>
        <p:spPr>
          <a:xfrm flipH="false" flipV="false" rot="0">
            <a:off x="14415602" y="6285768"/>
            <a:ext cx="1076705" cy="1370805"/>
          </a:xfrm>
          <a:custGeom>
            <a:avLst/>
            <a:gdLst/>
            <a:ahLst/>
            <a:cxnLst/>
            <a:rect r="r" b="b" t="t" l="l"/>
            <a:pathLst>
              <a:path h="1370805" w="1076705">
                <a:moveTo>
                  <a:pt x="0" y="0"/>
                </a:moveTo>
                <a:lnTo>
                  <a:pt x="1076705" y="0"/>
                </a:lnTo>
                <a:lnTo>
                  <a:pt x="1076705" y="1370804"/>
                </a:lnTo>
                <a:lnTo>
                  <a:pt x="0" y="13708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2" id="22"/>
          <p:cNvSpPr/>
          <p:nvPr/>
        </p:nvSpPr>
        <p:spPr>
          <a:xfrm flipH="false" flipV="false" rot="0">
            <a:off x="11479457" y="6275364"/>
            <a:ext cx="1152433" cy="1081847"/>
          </a:xfrm>
          <a:custGeom>
            <a:avLst/>
            <a:gdLst/>
            <a:ahLst/>
            <a:cxnLst/>
            <a:rect r="r" b="b" t="t" l="l"/>
            <a:pathLst>
              <a:path h="1081847" w="1152433">
                <a:moveTo>
                  <a:pt x="0" y="0"/>
                </a:moveTo>
                <a:lnTo>
                  <a:pt x="1152433" y="0"/>
                </a:lnTo>
                <a:lnTo>
                  <a:pt x="1152433" y="1081847"/>
                </a:lnTo>
                <a:lnTo>
                  <a:pt x="0" y="10818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3" id="23"/>
          <p:cNvSpPr/>
          <p:nvPr/>
        </p:nvSpPr>
        <p:spPr>
          <a:xfrm flipH="false" flipV="false" rot="0">
            <a:off x="5586910" y="6275364"/>
            <a:ext cx="1224172" cy="1208869"/>
          </a:xfrm>
          <a:custGeom>
            <a:avLst/>
            <a:gdLst/>
            <a:ahLst/>
            <a:cxnLst/>
            <a:rect r="r" b="b" t="t" l="l"/>
            <a:pathLst>
              <a:path h="1208869" w="1224172">
                <a:moveTo>
                  <a:pt x="0" y="0"/>
                </a:moveTo>
                <a:lnTo>
                  <a:pt x="1224172" y="0"/>
                </a:lnTo>
                <a:lnTo>
                  <a:pt x="1224172" y="1208870"/>
                </a:lnTo>
                <a:lnTo>
                  <a:pt x="0" y="12088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4" id="24"/>
          <p:cNvSpPr/>
          <p:nvPr/>
        </p:nvSpPr>
        <p:spPr>
          <a:xfrm flipH="false" flipV="false" rot="0">
            <a:off x="8402394" y="6275364"/>
            <a:ext cx="1263596" cy="1265898"/>
          </a:xfrm>
          <a:custGeom>
            <a:avLst/>
            <a:gdLst/>
            <a:ahLst/>
            <a:cxnLst/>
            <a:rect r="r" b="b" t="t" l="l"/>
            <a:pathLst>
              <a:path h="1265898" w="1263596">
                <a:moveTo>
                  <a:pt x="0" y="0"/>
                </a:moveTo>
                <a:lnTo>
                  <a:pt x="1263596" y="0"/>
                </a:lnTo>
                <a:lnTo>
                  <a:pt x="1263596" y="1265898"/>
                </a:lnTo>
                <a:lnTo>
                  <a:pt x="0" y="12658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5" id="25"/>
          <p:cNvSpPr/>
          <p:nvPr/>
        </p:nvSpPr>
        <p:spPr>
          <a:xfrm flipH="false" flipV="false" rot="0">
            <a:off x="2695969" y="6425938"/>
            <a:ext cx="1276548" cy="1276548"/>
          </a:xfrm>
          <a:custGeom>
            <a:avLst/>
            <a:gdLst/>
            <a:ahLst/>
            <a:cxnLst/>
            <a:rect r="r" b="b" t="t" l="l"/>
            <a:pathLst>
              <a:path h="1276548" w="1276548">
                <a:moveTo>
                  <a:pt x="0" y="0"/>
                </a:moveTo>
                <a:lnTo>
                  <a:pt x="1276548" y="0"/>
                </a:lnTo>
                <a:lnTo>
                  <a:pt x="1276548" y="1276548"/>
                </a:lnTo>
                <a:lnTo>
                  <a:pt x="0" y="127654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26" id="26"/>
          <p:cNvSpPr txBox="true"/>
          <p:nvPr/>
        </p:nvSpPr>
        <p:spPr>
          <a:xfrm rot="0">
            <a:off x="944556" y="933450"/>
            <a:ext cx="8721434" cy="869890"/>
          </a:xfrm>
          <a:prstGeom prst="rect">
            <a:avLst/>
          </a:prstGeom>
        </p:spPr>
        <p:txBody>
          <a:bodyPr anchor="t" rtlCol="false" tIns="0" lIns="0" bIns="0" rIns="0">
            <a:spAutoFit/>
          </a:bodyPr>
          <a:lstStyle/>
          <a:p>
            <a:pPr algn="l" marL="0" indent="0" lvl="0">
              <a:lnSpc>
                <a:spcPts val="7178"/>
              </a:lnSpc>
              <a:spcBef>
                <a:spcPct val="0"/>
              </a:spcBef>
            </a:pPr>
            <a:r>
              <a:rPr lang="en-US" b="true" sz="5127" spc="-102">
                <a:solidFill>
                  <a:srgbClr val="106861"/>
                </a:solidFill>
                <a:latin typeface="Open Sans Bold"/>
                <a:ea typeface="Open Sans Bold"/>
                <a:cs typeface="Open Sans Bold"/>
                <a:sym typeface="Open Sans Bold"/>
              </a:rPr>
              <a:t>Methodology</a:t>
            </a:r>
          </a:p>
        </p:txBody>
      </p:sp>
      <p:sp>
        <p:nvSpPr>
          <p:cNvPr name="TextBox 27" id="27"/>
          <p:cNvSpPr txBox="true"/>
          <p:nvPr/>
        </p:nvSpPr>
        <p:spPr>
          <a:xfrm rot="0">
            <a:off x="1879785" y="9017488"/>
            <a:ext cx="2906814" cy="389247"/>
          </a:xfrm>
          <a:prstGeom prst="rect">
            <a:avLst/>
          </a:prstGeom>
        </p:spPr>
        <p:txBody>
          <a:bodyPr anchor="t" rtlCol="false" tIns="0" lIns="0" bIns="0" rIns="0">
            <a:spAutoFit/>
          </a:bodyPr>
          <a:lstStyle/>
          <a:p>
            <a:pPr algn="ctr" marL="0" indent="0" lvl="0">
              <a:lnSpc>
                <a:spcPts val="3295"/>
              </a:lnSpc>
              <a:spcBef>
                <a:spcPct val="0"/>
              </a:spcBef>
            </a:pPr>
            <a:r>
              <a:rPr lang="en-US" sz="2574">
                <a:solidFill>
                  <a:srgbClr val="343432"/>
                </a:solidFill>
                <a:latin typeface="Open Sauce"/>
                <a:ea typeface="Open Sauce"/>
                <a:cs typeface="Open Sauce"/>
                <a:sym typeface="Open Sauce"/>
              </a:rPr>
              <a:t>Data collection</a:t>
            </a:r>
          </a:p>
        </p:txBody>
      </p:sp>
      <p:sp>
        <p:nvSpPr>
          <p:cNvPr name="TextBox 28" id="28"/>
          <p:cNvSpPr txBox="true"/>
          <p:nvPr/>
        </p:nvSpPr>
        <p:spPr>
          <a:xfrm rot="0">
            <a:off x="3977160" y="4042030"/>
            <a:ext cx="4525692" cy="795129"/>
          </a:xfrm>
          <a:prstGeom prst="rect">
            <a:avLst/>
          </a:prstGeom>
        </p:spPr>
        <p:txBody>
          <a:bodyPr anchor="t" rtlCol="false" tIns="0" lIns="0" bIns="0" rIns="0">
            <a:spAutoFit/>
          </a:bodyPr>
          <a:lstStyle/>
          <a:p>
            <a:pPr algn="ctr" marL="0" indent="0" lvl="0">
              <a:lnSpc>
                <a:spcPts val="3295"/>
              </a:lnSpc>
              <a:spcBef>
                <a:spcPct val="0"/>
              </a:spcBef>
            </a:pPr>
            <a:r>
              <a:rPr lang="en-US" sz="2574">
                <a:solidFill>
                  <a:srgbClr val="343432"/>
                </a:solidFill>
                <a:latin typeface="Open Sauce"/>
                <a:ea typeface="Open Sauce"/>
                <a:cs typeface="Open Sauce"/>
                <a:sym typeface="Open Sauce"/>
              </a:rPr>
              <a:t>Data handling and  preprocessing using EDA</a:t>
            </a:r>
          </a:p>
        </p:txBody>
      </p:sp>
      <p:sp>
        <p:nvSpPr>
          <p:cNvPr name="TextBox 29" id="29"/>
          <p:cNvSpPr txBox="true"/>
          <p:nvPr/>
        </p:nvSpPr>
        <p:spPr>
          <a:xfrm rot="0">
            <a:off x="7741675" y="9017488"/>
            <a:ext cx="2906814" cy="389247"/>
          </a:xfrm>
          <a:prstGeom prst="rect">
            <a:avLst/>
          </a:prstGeom>
        </p:spPr>
        <p:txBody>
          <a:bodyPr anchor="t" rtlCol="false" tIns="0" lIns="0" bIns="0" rIns="0">
            <a:spAutoFit/>
          </a:bodyPr>
          <a:lstStyle/>
          <a:p>
            <a:pPr algn="ctr" marL="0" indent="0" lvl="0">
              <a:lnSpc>
                <a:spcPts val="3295"/>
              </a:lnSpc>
              <a:spcBef>
                <a:spcPct val="0"/>
              </a:spcBef>
            </a:pPr>
            <a:r>
              <a:rPr lang="en-US" sz="2574">
                <a:solidFill>
                  <a:srgbClr val="343432"/>
                </a:solidFill>
                <a:latin typeface="Open Sauce"/>
                <a:ea typeface="Open Sauce"/>
                <a:cs typeface="Open Sauce"/>
                <a:sym typeface="Open Sauce"/>
              </a:rPr>
              <a:t>Analysis</a:t>
            </a:r>
          </a:p>
        </p:txBody>
      </p:sp>
      <p:sp>
        <p:nvSpPr>
          <p:cNvPr name="TextBox 30" id="30"/>
          <p:cNvSpPr txBox="true"/>
          <p:nvPr/>
        </p:nvSpPr>
        <p:spPr>
          <a:xfrm rot="0">
            <a:off x="10114668" y="3933832"/>
            <a:ext cx="3726343" cy="389247"/>
          </a:xfrm>
          <a:prstGeom prst="rect">
            <a:avLst/>
          </a:prstGeom>
        </p:spPr>
        <p:txBody>
          <a:bodyPr anchor="t" rtlCol="false" tIns="0" lIns="0" bIns="0" rIns="0">
            <a:spAutoFit/>
          </a:bodyPr>
          <a:lstStyle/>
          <a:p>
            <a:pPr algn="ctr" marL="0" indent="0" lvl="0">
              <a:lnSpc>
                <a:spcPts val="3295"/>
              </a:lnSpc>
              <a:spcBef>
                <a:spcPct val="0"/>
              </a:spcBef>
            </a:pPr>
            <a:r>
              <a:rPr lang="en-US" sz="2574">
                <a:solidFill>
                  <a:srgbClr val="343432"/>
                </a:solidFill>
                <a:latin typeface="Open Sauce"/>
                <a:ea typeface="Open Sauce"/>
                <a:cs typeface="Open Sauce"/>
                <a:sym typeface="Open Sauce"/>
              </a:rPr>
              <a:t>Interpretations</a:t>
            </a:r>
          </a:p>
        </p:txBody>
      </p:sp>
      <p:sp>
        <p:nvSpPr>
          <p:cNvPr name="TextBox 31" id="31"/>
          <p:cNvSpPr txBox="true"/>
          <p:nvPr/>
        </p:nvSpPr>
        <p:spPr>
          <a:xfrm rot="0">
            <a:off x="13519496" y="9069488"/>
            <a:ext cx="2906814" cy="389247"/>
          </a:xfrm>
          <a:prstGeom prst="rect">
            <a:avLst/>
          </a:prstGeom>
        </p:spPr>
        <p:txBody>
          <a:bodyPr anchor="t" rtlCol="false" tIns="0" lIns="0" bIns="0" rIns="0">
            <a:spAutoFit/>
          </a:bodyPr>
          <a:lstStyle/>
          <a:p>
            <a:pPr algn="ctr" marL="0" indent="0" lvl="0">
              <a:lnSpc>
                <a:spcPts val="3295"/>
              </a:lnSpc>
              <a:spcBef>
                <a:spcPct val="0"/>
              </a:spcBef>
            </a:pPr>
            <a:r>
              <a:rPr lang="en-US" sz="2574">
                <a:solidFill>
                  <a:srgbClr val="343432"/>
                </a:solidFill>
                <a:latin typeface="Open Sauce"/>
                <a:ea typeface="Open Sauce"/>
                <a:cs typeface="Open Sauce"/>
                <a:sym typeface="Open Sauce"/>
              </a:rPr>
              <a:t>Recommendation</a:t>
            </a:r>
          </a:p>
        </p:txBody>
      </p:sp>
      <p:sp>
        <p:nvSpPr>
          <p:cNvPr name="TextBox 32" id="32"/>
          <p:cNvSpPr txBox="true"/>
          <p:nvPr/>
        </p:nvSpPr>
        <p:spPr>
          <a:xfrm rot="0">
            <a:off x="1028700" y="2017500"/>
            <a:ext cx="16481928" cy="1240057"/>
          </a:xfrm>
          <a:prstGeom prst="rect">
            <a:avLst/>
          </a:prstGeom>
        </p:spPr>
        <p:txBody>
          <a:bodyPr anchor="t" rtlCol="false" tIns="0" lIns="0" bIns="0" rIns="0">
            <a:spAutoFit/>
          </a:bodyPr>
          <a:lstStyle/>
          <a:p>
            <a:pPr algn="l" marL="0" indent="0" lvl="0">
              <a:lnSpc>
                <a:spcPts val="3301"/>
              </a:lnSpc>
            </a:pPr>
            <a:r>
              <a:rPr lang="en-US" sz="2200">
                <a:solidFill>
                  <a:srgbClr val="343432"/>
                </a:solidFill>
                <a:latin typeface="Open Sans"/>
                <a:ea typeface="Open Sans"/>
                <a:cs typeface="Open Sans"/>
                <a:sym typeface="Open Sans"/>
              </a:rPr>
              <a:t>The methodology involved structured data cleaning, exploratory data analysis (EDA) to uncover key patterns and trends before any modeling or strategic decisions., correlation analysis, customer segmentation using RFM and clustering, and product efficiency evaluation to derive actionable insights from the Zanaash e-commerce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1249597"/>
            <a:chOff x="0" y="0"/>
            <a:chExt cx="4899365" cy="329112"/>
          </a:xfrm>
        </p:grpSpPr>
        <p:sp>
          <p:nvSpPr>
            <p:cNvPr name="Freeform 3" id="3"/>
            <p:cNvSpPr/>
            <p:nvPr/>
          </p:nvSpPr>
          <p:spPr>
            <a:xfrm flipH="false" flipV="false" rot="0">
              <a:off x="0" y="0"/>
              <a:ext cx="4899365" cy="329112"/>
            </a:xfrm>
            <a:custGeom>
              <a:avLst/>
              <a:gdLst/>
              <a:ahLst/>
              <a:cxnLst/>
              <a:rect r="r" b="b" t="t" l="l"/>
              <a:pathLst>
                <a:path h="329112" w="4899365">
                  <a:moveTo>
                    <a:pt x="0" y="0"/>
                  </a:moveTo>
                  <a:lnTo>
                    <a:pt x="4899365" y="0"/>
                  </a:lnTo>
                  <a:lnTo>
                    <a:pt x="4899365" y="329112"/>
                  </a:lnTo>
                  <a:lnTo>
                    <a:pt x="0" y="329112"/>
                  </a:lnTo>
                  <a:close/>
                </a:path>
              </a:pathLst>
            </a:custGeom>
            <a:solidFill>
              <a:srgbClr val="106861"/>
            </a:solidFill>
            <a:ln cap="sq">
              <a:noFill/>
              <a:prstDash val="solid"/>
              <a:miter/>
            </a:ln>
          </p:spPr>
        </p:sp>
        <p:sp>
          <p:nvSpPr>
            <p:cNvPr name="TextBox 4" id="4"/>
            <p:cNvSpPr txBox="true"/>
            <p:nvPr/>
          </p:nvSpPr>
          <p:spPr>
            <a:xfrm>
              <a:off x="0" y="-38100"/>
              <a:ext cx="4899365" cy="367212"/>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416337" y="8693877"/>
            <a:ext cx="8006193" cy="1009651"/>
          </a:xfrm>
          <a:custGeom>
            <a:avLst/>
            <a:gdLst/>
            <a:ahLst/>
            <a:cxnLst/>
            <a:rect r="r" b="b" t="t" l="l"/>
            <a:pathLst>
              <a:path h="1009651" w="8006193">
                <a:moveTo>
                  <a:pt x="0" y="0"/>
                </a:moveTo>
                <a:lnTo>
                  <a:pt x="8006194" y="0"/>
                </a:lnTo>
                <a:lnTo>
                  <a:pt x="8006194" y="1009651"/>
                </a:lnTo>
                <a:lnTo>
                  <a:pt x="0" y="1009651"/>
                </a:lnTo>
                <a:lnTo>
                  <a:pt x="0" y="0"/>
                </a:lnTo>
                <a:close/>
              </a:path>
            </a:pathLst>
          </a:custGeom>
          <a:blipFill>
            <a:blip r:embed="rId2">
              <a:alphaModFix amt="67000"/>
            </a:blip>
            <a:stretch>
              <a:fillRect l="0" t="-56610" r="0" b="0"/>
            </a:stretch>
          </a:blipFill>
        </p:spPr>
      </p:sp>
      <p:sp>
        <p:nvSpPr>
          <p:cNvPr name="Freeform 9" id="9"/>
          <p:cNvSpPr/>
          <p:nvPr/>
        </p:nvSpPr>
        <p:spPr>
          <a:xfrm flipH="false" flipV="false" rot="0">
            <a:off x="9503150" y="8693877"/>
            <a:ext cx="8784850" cy="1107846"/>
          </a:xfrm>
          <a:custGeom>
            <a:avLst/>
            <a:gdLst/>
            <a:ahLst/>
            <a:cxnLst/>
            <a:rect r="r" b="b" t="t" l="l"/>
            <a:pathLst>
              <a:path h="1107846" w="8784850">
                <a:moveTo>
                  <a:pt x="0" y="0"/>
                </a:moveTo>
                <a:lnTo>
                  <a:pt x="8784850" y="0"/>
                </a:lnTo>
                <a:lnTo>
                  <a:pt x="8784850" y="1107846"/>
                </a:lnTo>
                <a:lnTo>
                  <a:pt x="0" y="1107846"/>
                </a:lnTo>
                <a:lnTo>
                  <a:pt x="0" y="0"/>
                </a:lnTo>
                <a:close/>
              </a:path>
            </a:pathLst>
          </a:custGeom>
          <a:blipFill>
            <a:blip r:embed="rId2">
              <a:alphaModFix amt="67000"/>
            </a:blip>
            <a:stretch>
              <a:fillRect l="0" t="-56610" r="0" b="0"/>
            </a:stretch>
          </a:blipFill>
        </p:spPr>
      </p:sp>
      <p:grpSp>
        <p:nvGrpSpPr>
          <p:cNvPr name="Group 10" id="10"/>
          <p:cNvGrpSpPr/>
          <p:nvPr/>
        </p:nvGrpSpPr>
        <p:grpSpPr>
          <a:xfrm rot="0">
            <a:off x="12209101" y="9108552"/>
            <a:ext cx="3760139" cy="693171"/>
            <a:chOff x="0" y="0"/>
            <a:chExt cx="1937268" cy="357130"/>
          </a:xfrm>
        </p:grpSpPr>
        <p:sp>
          <p:nvSpPr>
            <p:cNvPr name="Freeform 11" id="11"/>
            <p:cNvSpPr/>
            <p:nvPr/>
          </p:nvSpPr>
          <p:spPr>
            <a:xfrm flipH="false" flipV="false" rot="0">
              <a:off x="0" y="0"/>
              <a:ext cx="1937268" cy="357130"/>
            </a:xfrm>
            <a:custGeom>
              <a:avLst/>
              <a:gdLst/>
              <a:ahLst/>
              <a:cxnLst/>
              <a:rect r="r" b="b" t="t" l="l"/>
              <a:pathLst>
                <a:path h="357130" w="1937268">
                  <a:moveTo>
                    <a:pt x="84417" y="0"/>
                  </a:moveTo>
                  <a:lnTo>
                    <a:pt x="1852851" y="0"/>
                  </a:lnTo>
                  <a:cubicBezTo>
                    <a:pt x="1899473" y="0"/>
                    <a:pt x="1937268" y="37795"/>
                    <a:pt x="1937268" y="84417"/>
                  </a:cubicBezTo>
                  <a:lnTo>
                    <a:pt x="1937268" y="272713"/>
                  </a:lnTo>
                  <a:cubicBezTo>
                    <a:pt x="1937268" y="295102"/>
                    <a:pt x="1928374" y="316574"/>
                    <a:pt x="1912543" y="332405"/>
                  </a:cubicBezTo>
                  <a:cubicBezTo>
                    <a:pt x="1896712" y="348236"/>
                    <a:pt x="1875240" y="357130"/>
                    <a:pt x="1852851" y="357130"/>
                  </a:cubicBezTo>
                  <a:lnTo>
                    <a:pt x="84417" y="357130"/>
                  </a:lnTo>
                  <a:cubicBezTo>
                    <a:pt x="62028" y="357130"/>
                    <a:pt x="40556" y="348236"/>
                    <a:pt x="24725" y="332405"/>
                  </a:cubicBezTo>
                  <a:cubicBezTo>
                    <a:pt x="8894" y="316574"/>
                    <a:pt x="0" y="295102"/>
                    <a:pt x="0" y="272713"/>
                  </a:cubicBezTo>
                  <a:lnTo>
                    <a:pt x="0" y="84417"/>
                  </a:lnTo>
                  <a:cubicBezTo>
                    <a:pt x="0" y="62028"/>
                    <a:pt x="8894" y="40556"/>
                    <a:pt x="24725" y="24725"/>
                  </a:cubicBezTo>
                  <a:cubicBezTo>
                    <a:pt x="40556" y="8894"/>
                    <a:pt x="62028" y="0"/>
                    <a:pt x="84417" y="0"/>
                  </a:cubicBezTo>
                  <a:close/>
                </a:path>
              </a:pathLst>
            </a:custGeom>
            <a:solidFill>
              <a:srgbClr val="106861"/>
            </a:solidFill>
            <a:ln cap="rnd">
              <a:noFill/>
              <a:prstDash val="solid"/>
              <a:round/>
            </a:ln>
          </p:spPr>
        </p:sp>
        <p:sp>
          <p:nvSpPr>
            <p:cNvPr name="TextBox 12" id="12"/>
            <p:cNvSpPr txBox="true"/>
            <p:nvPr/>
          </p:nvSpPr>
          <p:spPr>
            <a:xfrm>
              <a:off x="0" y="-19050"/>
              <a:ext cx="1937268" cy="376180"/>
            </a:xfrm>
            <a:prstGeom prst="rect">
              <a:avLst/>
            </a:prstGeom>
          </p:spPr>
          <p:txBody>
            <a:bodyPr anchor="ctr" rtlCol="false" tIns="0" lIns="0" bIns="0" rIns="0"/>
            <a:lstStyle/>
            <a:p>
              <a:pPr algn="ctr" marL="0" indent="0" lvl="0">
                <a:lnSpc>
                  <a:spcPts val="2484"/>
                </a:lnSpc>
                <a:spcBef>
                  <a:spcPct val="0"/>
                </a:spcBef>
              </a:pPr>
              <a:r>
                <a:rPr lang="en-US" b="true" sz="1800">
                  <a:solidFill>
                    <a:srgbClr val="FFFFFF"/>
                  </a:solidFill>
                  <a:latin typeface="Open Sans Bold"/>
                  <a:ea typeface="Open Sans Bold"/>
                  <a:cs typeface="Open Sans Bold"/>
                  <a:sym typeface="Open Sans Bold"/>
                </a:rPr>
                <a:t>Top state Return analysis</a:t>
              </a:r>
            </a:p>
          </p:txBody>
        </p:sp>
      </p:grpSp>
      <p:grpSp>
        <p:nvGrpSpPr>
          <p:cNvPr name="Group 13" id="13"/>
          <p:cNvGrpSpPr/>
          <p:nvPr/>
        </p:nvGrpSpPr>
        <p:grpSpPr>
          <a:xfrm rot="0">
            <a:off x="2499732" y="9247800"/>
            <a:ext cx="4851197" cy="721051"/>
            <a:chOff x="0" y="0"/>
            <a:chExt cx="3684856" cy="547693"/>
          </a:xfrm>
        </p:grpSpPr>
        <p:sp>
          <p:nvSpPr>
            <p:cNvPr name="Freeform 14" id="14"/>
            <p:cNvSpPr/>
            <p:nvPr/>
          </p:nvSpPr>
          <p:spPr>
            <a:xfrm flipH="false" flipV="false" rot="0">
              <a:off x="0" y="0"/>
              <a:ext cx="3684856" cy="547693"/>
            </a:xfrm>
            <a:custGeom>
              <a:avLst/>
              <a:gdLst/>
              <a:ahLst/>
              <a:cxnLst/>
              <a:rect r="r" b="b" t="t" l="l"/>
              <a:pathLst>
                <a:path h="547693" w="3684856">
                  <a:moveTo>
                    <a:pt x="65431" y="0"/>
                  </a:moveTo>
                  <a:lnTo>
                    <a:pt x="3619425" y="0"/>
                  </a:lnTo>
                  <a:cubicBezTo>
                    <a:pt x="3655561" y="0"/>
                    <a:pt x="3684856" y="29294"/>
                    <a:pt x="3684856" y="65431"/>
                  </a:cubicBezTo>
                  <a:lnTo>
                    <a:pt x="3684856" y="482262"/>
                  </a:lnTo>
                  <a:cubicBezTo>
                    <a:pt x="3684856" y="499616"/>
                    <a:pt x="3677962" y="516258"/>
                    <a:pt x="3665691" y="528529"/>
                  </a:cubicBezTo>
                  <a:cubicBezTo>
                    <a:pt x="3653421" y="540800"/>
                    <a:pt x="3636778" y="547693"/>
                    <a:pt x="3619425" y="547693"/>
                  </a:cubicBezTo>
                  <a:lnTo>
                    <a:pt x="65431" y="547693"/>
                  </a:lnTo>
                  <a:cubicBezTo>
                    <a:pt x="48078" y="547693"/>
                    <a:pt x="31435" y="540800"/>
                    <a:pt x="19164" y="528529"/>
                  </a:cubicBezTo>
                  <a:cubicBezTo>
                    <a:pt x="6894" y="516258"/>
                    <a:pt x="0" y="499616"/>
                    <a:pt x="0" y="482262"/>
                  </a:cubicBezTo>
                  <a:lnTo>
                    <a:pt x="0" y="65431"/>
                  </a:lnTo>
                  <a:cubicBezTo>
                    <a:pt x="0" y="48078"/>
                    <a:pt x="6894" y="31435"/>
                    <a:pt x="19164" y="19164"/>
                  </a:cubicBezTo>
                  <a:cubicBezTo>
                    <a:pt x="31435" y="6894"/>
                    <a:pt x="48078" y="0"/>
                    <a:pt x="65431" y="0"/>
                  </a:cubicBezTo>
                  <a:close/>
                </a:path>
              </a:pathLst>
            </a:custGeom>
            <a:solidFill>
              <a:srgbClr val="106861"/>
            </a:solidFill>
            <a:ln cap="rnd">
              <a:noFill/>
              <a:prstDash val="solid"/>
              <a:round/>
            </a:ln>
          </p:spPr>
        </p:sp>
        <p:sp>
          <p:nvSpPr>
            <p:cNvPr name="TextBox 15" id="15"/>
            <p:cNvSpPr txBox="true"/>
            <p:nvPr/>
          </p:nvSpPr>
          <p:spPr>
            <a:xfrm>
              <a:off x="0" y="-19050"/>
              <a:ext cx="3684856" cy="566743"/>
            </a:xfrm>
            <a:prstGeom prst="rect">
              <a:avLst/>
            </a:prstGeom>
          </p:spPr>
          <p:txBody>
            <a:bodyPr anchor="ctr" rtlCol="false" tIns="0" lIns="0" bIns="0" rIns="0"/>
            <a:lstStyle/>
            <a:p>
              <a:pPr algn="ctr" marL="0" indent="0" lvl="0">
                <a:lnSpc>
                  <a:spcPts val="2484"/>
                </a:lnSpc>
                <a:spcBef>
                  <a:spcPct val="0"/>
                </a:spcBef>
              </a:pPr>
              <a:r>
                <a:rPr lang="en-US" b="true" sz="1800">
                  <a:solidFill>
                    <a:srgbClr val="FFFFFF"/>
                  </a:solidFill>
                  <a:latin typeface="Open Sans Bold"/>
                  <a:ea typeface="Open Sans Bold"/>
                  <a:cs typeface="Open Sans Bold"/>
                  <a:sym typeface="Open Sans Bold"/>
                </a:rPr>
                <a:t>Average Delivery Duration using heatmap</a:t>
              </a:r>
            </a:p>
          </p:txBody>
        </p:sp>
      </p:grpSp>
      <p:grpSp>
        <p:nvGrpSpPr>
          <p:cNvPr name="Group 16" id="16"/>
          <p:cNvGrpSpPr/>
          <p:nvPr/>
        </p:nvGrpSpPr>
        <p:grpSpPr>
          <a:xfrm rot="0">
            <a:off x="14917787" y="-3041985"/>
            <a:ext cx="5578401" cy="557840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9" id="19"/>
          <p:cNvGrpSpPr/>
          <p:nvPr/>
        </p:nvGrpSpPr>
        <p:grpSpPr>
          <a:xfrm rot="0">
            <a:off x="356233" y="1232046"/>
            <a:ext cx="8126401" cy="5676230"/>
            <a:chOff x="0" y="0"/>
            <a:chExt cx="15163800" cy="10591800"/>
          </a:xfrm>
        </p:grpSpPr>
        <p:sp>
          <p:nvSpPr>
            <p:cNvPr name="Freeform 20" id="20"/>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3"/>
              <a:stretch>
                <a:fillRect l="0" t="-823" r="0" b="-823"/>
              </a:stretch>
            </a:blipFill>
          </p:spPr>
        </p:sp>
      </p:grpSp>
      <p:sp>
        <p:nvSpPr>
          <p:cNvPr name="Freeform 21" id="21"/>
          <p:cNvSpPr/>
          <p:nvPr/>
        </p:nvSpPr>
        <p:spPr>
          <a:xfrm flipH="false" flipV="false" rot="0">
            <a:off x="10511437" y="1232046"/>
            <a:ext cx="6359564" cy="5676230"/>
          </a:xfrm>
          <a:custGeom>
            <a:avLst/>
            <a:gdLst/>
            <a:ahLst/>
            <a:cxnLst/>
            <a:rect r="r" b="b" t="t" l="l"/>
            <a:pathLst>
              <a:path h="5676230" w="6359564">
                <a:moveTo>
                  <a:pt x="0" y="0"/>
                </a:moveTo>
                <a:lnTo>
                  <a:pt x="6359564" y="0"/>
                </a:lnTo>
                <a:lnTo>
                  <a:pt x="6359564" y="5676230"/>
                </a:lnTo>
                <a:lnTo>
                  <a:pt x="0" y="5676230"/>
                </a:lnTo>
                <a:lnTo>
                  <a:pt x="0" y="0"/>
                </a:lnTo>
                <a:close/>
              </a:path>
            </a:pathLst>
          </a:custGeom>
          <a:blipFill>
            <a:blip r:embed="rId4"/>
            <a:stretch>
              <a:fillRect l="0" t="0" r="0" b="0"/>
            </a:stretch>
          </a:blipFill>
        </p:spPr>
      </p:sp>
      <p:sp>
        <p:nvSpPr>
          <p:cNvPr name="TextBox 22" id="22"/>
          <p:cNvSpPr txBox="true"/>
          <p:nvPr/>
        </p:nvSpPr>
        <p:spPr>
          <a:xfrm rot="0">
            <a:off x="1793900" y="7070201"/>
            <a:ext cx="5720233" cy="1416553"/>
          </a:xfrm>
          <a:prstGeom prst="rect">
            <a:avLst/>
          </a:prstGeom>
        </p:spPr>
        <p:txBody>
          <a:bodyPr anchor="t" rtlCol="false" tIns="0" lIns="0" bIns="0" rIns="0">
            <a:spAutoFit/>
          </a:bodyPr>
          <a:lstStyle/>
          <a:p>
            <a:pPr algn="ctr" marL="342023" indent="-171011" lvl="1">
              <a:lnSpc>
                <a:spcPts val="2297"/>
              </a:lnSpc>
              <a:buFont typeface="Arial"/>
              <a:buChar char="•"/>
            </a:pPr>
            <a:r>
              <a:rPr lang="en-US" sz="1584">
                <a:solidFill>
                  <a:srgbClr val="343432"/>
                </a:solidFill>
                <a:latin typeface="Open Sauce"/>
                <a:ea typeface="Open Sauce"/>
                <a:cs typeface="Open Sauce"/>
                <a:sym typeface="Open Sauce"/>
              </a:rPr>
              <a:t>Common reasons for cancellations include customer refusal, late delivery, and address-related issues.</a:t>
            </a:r>
          </a:p>
          <a:p>
            <a:pPr algn="l" marL="342023" indent="-171011" lvl="1">
              <a:lnSpc>
                <a:spcPts val="2297"/>
              </a:lnSpc>
              <a:buFont typeface="Arial"/>
              <a:buChar char="•"/>
            </a:pPr>
            <a:r>
              <a:rPr lang="en-US" sz="1584">
                <a:solidFill>
                  <a:srgbClr val="343432"/>
                </a:solidFill>
                <a:latin typeface="Open Sans"/>
                <a:ea typeface="Open Sans"/>
                <a:cs typeface="Open Sans"/>
                <a:sym typeface="Open Sans"/>
              </a:rPr>
              <a:t> This highlights the need to optimize delivery timelines and improve address verification to reduce returns and cancellations.</a:t>
            </a:r>
          </a:p>
        </p:txBody>
      </p:sp>
      <p:sp>
        <p:nvSpPr>
          <p:cNvPr name="TextBox 23" id="23"/>
          <p:cNvSpPr txBox="true"/>
          <p:nvPr/>
        </p:nvSpPr>
        <p:spPr>
          <a:xfrm rot="0">
            <a:off x="1092117" y="-20029"/>
            <a:ext cx="10612014" cy="1048729"/>
          </a:xfrm>
          <a:prstGeom prst="rect">
            <a:avLst/>
          </a:prstGeom>
        </p:spPr>
        <p:txBody>
          <a:bodyPr anchor="t" rtlCol="false" tIns="0" lIns="0" bIns="0" rIns="0">
            <a:spAutoFit/>
          </a:bodyPr>
          <a:lstStyle/>
          <a:p>
            <a:pPr algn="l">
              <a:lnSpc>
                <a:spcPts val="8564"/>
              </a:lnSpc>
              <a:spcBef>
                <a:spcPct val="0"/>
              </a:spcBef>
            </a:pPr>
            <a:r>
              <a:rPr lang="en-US" b="true" sz="6206">
                <a:solidFill>
                  <a:srgbClr val="FFFFFF"/>
                </a:solidFill>
                <a:latin typeface="Open Sauce Bold"/>
                <a:ea typeface="Open Sauce Bold"/>
                <a:cs typeface="Open Sauce Bold"/>
                <a:sym typeface="Open Sauce Bold"/>
              </a:rPr>
              <a:t>Returns Analysis</a:t>
            </a:r>
          </a:p>
        </p:txBody>
      </p:sp>
      <p:sp>
        <p:nvSpPr>
          <p:cNvPr name="TextBox 24" id="24"/>
          <p:cNvSpPr txBox="true"/>
          <p:nvPr/>
        </p:nvSpPr>
        <p:spPr>
          <a:xfrm rot="0">
            <a:off x="9935724" y="7070201"/>
            <a:ext cx="7127061" cy="1975211"/>
          </a:xfrm>
          <a:prstGeom prst="rect">
            <a:avLst/>
          </a:prstGeom>
        </p:spPr>
        <p:txBody>
          <a:bodyPr anchor="t" rtlCol="false" tIns="0" lIns="0" bIns="0" rIns="0">
            <a:spAutoFit/>
          </a:bodyPr>
          <a:lstStyle/>
          <a:p>
            <a:pPr algn="l" marL="300970" indent="-150485" lvl="1">
              <a:lnSpc>
                <a:spcPts val="2021"/>
              </a:lnSpc>
              <a:buFont typeface="Arial"/>
              <a:buChar char="•"/>
            </a:pPr>
            <a:r>
              <a:rPr lang="en-US" sz="1394">
                <a:solidFill>
                  <a:srgbClr val="343432"/>
                </a:solidFill>
                <a:latin typeface="Open Sauce"/>
                <a:ea typeface="Open Sauce"/>
                <a:cs typeface="Open Sauce"/>
                <a:sym typeface="Open Sauce"/>
              </a:rPr>
              <a:t>These states were correlated with these regions that also show higher cancellation and return behaviour.</a:t>
            </a:r>
          </a:p>
          <a:p>
            <a:pPr algn="l" marL="300970" indent="-150485" lvl="1">
              <a:lnSpc>
                <a:spcPts val="2021"/>
              </a:lnSpc>
              <a:buFont typeface="Arial"/>
              <a:buChar char="•"/>
            </a:pPr>
            <a:r>
              <a:rPr lang="en-US" sz="1394">
                <a:solidFill>
                  <a:srgbClr val="343432"/>
                </a:solidFill>
                <a:latin typeface="Open Sans"/>
                <a:ea typeface="Open Sans"/>
                <a:cs typeface="Open Sans"/>
                <a:sym typeface="Open Sans"/>
              </a:rPr>
              <a:t>suggesting geographically localized fulfilment inefficiencies or misalignment between product offering and customer expectations in those regions.</a:t>
            </a:r>
          </a:p>
          <a:p>
            <a:pPr algn="l" marL="300970" indent="-150485" lvl="1">
              <a:lnSpc>
                <a:spcPts val="2021"/>
              </a:lnSpc>
              <a:buFont typeface="Arial"/>
              <a:buChar char="•"/>
            </a:pPr>
            <a:r>
              <a:rPr lang="en-US" sz="1394">
                <a:solidFill>
                  <a:srgbClr val="343432"/>
                </a:solidFill>
                <a:latin typeface="Open Sauce"/>
                <a:ea typeface="Open Sauce"/>
                <a:cs typeface="Open Sauce"/>
                <a:sym typeface="Open Sauce"/>
              </a:rPr>
              <a:t> Pondicherry and Himachal Pradesh with return rates exceeding 70% should be prioritized for operational review.</a:t>
            </a:r>
          </a:p>
          <a:p>
            <a:pPr algn="ctr">
              <a:lnSpc>
                <a:spcPts val="2021"/>
              </a:lnSpc>
            </a:pPr>
          </a:p>
          <a:p>
            <a:pPr algn="ctr" marL="0" indent="0" lvl="0">
              <a:lnSpc>
                <a:spcPts val="202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993400" y="0"/>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054552" y="3671613"/>
            <a:ext cx="12962583" cy="5586687"/>
          </a:xfrm>
          <a:custGeom>
            <a:avLst/>
            <a:gdLst/>
            <a:ahLst/>
            <a:cxnLst/>
            <a:rect r="r" b="b" t="t" l="l"/>
            <a:pathLst>
              <a:path h="5586687" w="12962583">
                <a:moveTo>
                  <a:pt x="0" y="0"/>
                </a:moveTo>
                <a:lnTo>
                  <a:pt x="12962583" y="0"/>
                </a:lnTo>
                <a:lnTo>
                  <a:pt x="12962583" y="5586687"/>
                </a:lnTo>
                <a:lnTo>
                  <a:pt x="0" y="5586687"/>
                </a:lnTo>
                <a:lnTo>
                  <a:pt x="0" y="0"/>
                </a:lnTo>
                <a:close/>
              </a:path>
            </a:pathLst>
          </a:custGeom>
          <a:blipFill>
            <a:blip r:embed="rId6"/>
            <a:stretch>
              <a:fillRect l="-2517" t="0" r="-2517" b="0"/>
            </a:stretch>
          </a:blipFill>
        </p:spPr>
      </p:sp>
      <p:sp>
        <p:nvSpPr>
          <p:cNvPr name="TextBox 5" id="5"/>
          <p:cNvSpPr txBox="true"/>
          <p:nvPr/>
        </p:nvSpPr>
        <p:spPr>
          <a:xfrm rot="0">
            <a:off x="11809296" y="2240368"/>
            <a:ext cx="3619095" cy="611713"/>
          </a:xfrm>
          <a:prstGeom prst="rect">
            <a:avLst/>
          </a:prstGeom>
        </p:spPr>
        <p:txBody>
          <a:bodyPr anchor="t" rtlCol="false" tIns="0" lIns="0" bIns="0" rIns="0">
            <a:spAutoFit/>
          </a:bodyPr>
          <a:lstStyle/>
          <a:p>
            <a:pPr algn="l" marL="365364" indent="-182682" lvl="1">
              <a:lnSpc>
                <a:spcPts val="2538"/>
              </a:lnSpc>
              <a:buFont typeface="Arial"/>
              <a:buChar char="•"/>
            </a:pPr>
            <a:r>
              <a:rPr lang="en-US" sz="1692">
                <a:solidFill>
                  <a:srgbClr val="343432"/>
                </a:solidFill>
                <a:latin typeface="Open Sans"/>
                <a:ea typeface="Open Sans"/>
                <a:cs typeface="Open Sans"/>
                <a:sym typeface="Open Sans"/>
              </a:rPr>
              <a:t>Not super recent, but spends a lot.</a:t>
            </a:r>
          </a:p>
        </p:txBody>
      </p:sp>
      <p:sp>
        <p:nvSpPr>
          <p:cNvPr name="TextBox 6" id="6"/>
          <p:cNvSpPr txBox="true"/>
          <p:nvPr/>
        </p:nvSpPr>
        <p:spPr>
          <a:xfrm rot="0">
            <a:off x="3951246" y="28111"/>
            <a:ext cx="10468587" cy="795255"/>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06861"/>
                </a:solidFill>
                <a:latin typeface="Open Sans Bold"/>
                <a:ea typeface="Open Sans Bold"/>
                <a:cs typeface="Open Sans Bold"/>
                <a:sym typeface="Open Sans Bold"/>
              </a:rPr>
              <a:t>Customer Segmentation analysis</a:t>
            </a:r>
          </a:p>
        </p:txBody>
      </p:sp>
      <p:sp>
        <p:nvSpPr>
          <p:cNvPr name="TextBox 7" id="7"/>
          <p:cNvSpPr txBox="true"/>
          <p:nvPr/>
        </p:nvSpPr>
        <p:spPr>
          <a:xfrm rot="0">
            <a:off x="12179858" y="1273587"/>
            <a:ext cx="3133567" cy="906149"/>
          </a:xfrm>
          <a:prstGeom prst="rect">
            <a:avLst/>
          </a:prstGeom>
        </p:spPr>
        <p:txBody>
          <a:bodyPr anchor="t" rtlCol="false" tIns="0" lIns="0" bIns="0" rIns="0">
            <a:spAutoFit/>
          </a:bodyPr>
          <a:lstStyle/>
          <a:p>
            <a:pPr algn="l" marL="0" indent="0" lvl="0">
              <a:lnSpc>
                <a:spcPts val="3600"/>
              </a:lnSpc>
              <a:spcBef>
                <a:spcPct val="0"/>
              </a:spcBef>
            </a:pPr>
            <a:r>
              <a:rPr lang="en-US" b="true" sz="2571" spc="-51">
                <a:solidFill>
                  <a:srgbClr val="106861"/>
                </a:solidFill>
                <a:latin typeface="Open Sans Bold"/>
                <a:ea typeface="Open Sans Bold"/>
                <a:cs typeface="Open Sans Bold"/>
                <a:sym typeface="Open Sans Bold"/>
              </a:rPr>
              <a:t>One time / Dormant customer</a:t>
            </a:r>
          </a:p>
        </p:txBody>
      </p:sp>
      <p:sp>
        <p:nvSpPr>
          <p:cNvPr name="TextBox 8" id="8"/>
          <p:cNvSpPr txBox="true"/>
          <p:nvPr/>
        </p:nvSpPr>
        <p:spPr>
          <a:xfrm rot="0">
            <a:off x="3210025" y="1328121"/>
            <a:ext cx="2266061" cy="906149"/>
          </a:xfrm>
          <a:prstGeom prst="rect">
            <a:avLst/>
          </a:prstGeom>
        </p:spPr>
        <p:txBody>
          <a:bodyPr anchor="t" rtlCol="false" tIns="0" lIns="0" bIns="0" rIns="0">
            <a:spAutoFit/>
          </a:bodyPr>
          <a:lstStyle/>
          <a:p>
            <a:pPr algn="l" marL="0" indent="0" lvl="0">
              <a:lnSpc>
                <a:spcPts val="3600"/>
              </a:lnSpc>
              <a:spcBef>
                <a:spcPct val="0"/>
              </a:spcBef>
            </a:pPr>
            <a:r>
              <a:rPr lang="en-US" b="true" sz="2571" spc="-51">
                <a:solidFill>
                  <a:srgbClr val="106861"/>
                </a:solidFill>
                <a:latin typeface="Open Sans Bold"/>
                <a:ea typeface="Open Sans Bold"/>
                <a:cs typeface="Open Sans Bold"/>
                <a:sym typeface="Open Sans Bold"/>
              </a:rPr>
              <a:t>Most  Loyal customers</a:t>
            </a:r>
          </a:p>
        </p:txBody>
      </p:sp>
      <p:sp>
        <p:nvSpPr>
          <p:cNvPr name="TextBox 9" id="9"/>
          <p:cNvSpPr txBox="true"/>
          <p:nvPr/>
        </p:nvSpPr>
        <p:spPr>
          <a:xfrm rot="0">
            <a:off x="2942688" y="2242192"/>
            <a:ext cx="2617174" cy="925995"/>
          </a:xfrm>
          <a:prstGeom prst="rect">
            <a:avLst/>
          </a:prstGeom>
        </p:spPr>
        <p:txBody>
          <a:bodyPr anchor="t" rtlCol="false" tIns="0" lIns="0" bIns="0" rIns="0">
            <a:spAutoFit/>
          </a:bodyPr>
          <a:lstStyle/>
          <a:p>
            <a:pPr algn="l" marL="365364" indent="-182682" lvl="1">
              <a:lnSpc>
                <a:spcPts val="2538"/>
              </a:lnSpc>
              <a:buFont typeface="Arial"/>
              <a:buChar char="•"/>
            </a:pPr>
            <a:r>
              <a:rPr lang="en-US" sz="1692">
                <a:solidFill>
                  <a:srgbClr val="343432"/>
                </a:solidFill>
                <a:latin typeface="Open Sans"/>
                <a:ea typeface="Open Sans"/>
                <a:cs typeface="Open Sans"/>
                <a:sym typeface="Open Sans"/>
              </a:rPr>
              <a:t>These are most profitable and loyal customers</a:t>
            </a:r>
          </a:p>
        </p:txBody>
      </p:sp>
      <p:sp>
        <p:nvSpPr>
          <p:cNvPr name="TextBox 10" id="10"/>
          <p:cNvSpPr txBox="true"/>
          <p:nvPr/>
        </p:nvSpPr>
        <p:spPr>
          <a:xfrm rot="0">
            <a:off x="5513518" y="1871958"/>
            <a:ext cx="2739636" cy="1240277"/>
          </a:xfrm>
          <a:prstGeom prst="rect">
            <a:avLst/>
          </a:prstGeom>
        </p:spPr>
        <p:txBody>
          <a:bodyPr anchor="t" rtlCol="false" tIns="0" lIns="0" bIns="0" rIns="0">
            <a:spAutoFit/>
          </a:bodyPr>
          <a:lstStyle/>
          <a:p>
            <a:pPr algn="l" marL="365364" indent="-182682" lvl="1">
              <a:lnSpc>
                <a:spcPts val="2538"/>
              </a:lnSpc>
              <a:buFont typeface="Arial"/>
              <a:buChar char="•"/>
            </a:pPr>
            <a:r>
              <a:rPr lang="en-US" sz="1692">
                <a:solidFill>
                  <a:srgbClr val="343432"/>
                </a:solidFill>
                <a:latin typeface="Open Sans"/>
                <a:ea typeface="Open Sans"/>
                <a:cs typeface="Open Sans"/>
                <a:sym typeface="Open Sans"/>
              </a:rPr>
              <a:t> They buy often but haven’t done so recently.</a:t>
            </a:r>
          </a:p>
          <a:p>
            <a:pPr algn="l" marL="0" indent="0" lvl="0">
              <a:lnSpc>
                <a:spcPts val="2538"/>
              </a:lnSpc>
            </a:pPr>
          </a:p>
        </p:txBody>
      </p:sp>
      <p:sp>
        <p:nvSpPr>
          <p:cNvPr name="TextBox 11" id="11"/>
          <p:cNvSpPr txBox="true"/>
          <p:nvPr/>
        </p:nvSpPr>
        <p:spPr>
          <a:xfrm rot="0">
            <a:off x="5929782" y="1347366"/>
            <a:ext cx="2593795" cy="436446"/>
          </a:xfrm>
          <a:prstGeom prst="rect">
            <a:avLst/>
          </a:prstGeom>
        </p:spPr>
        <p:txBody>
          <a:bodyPr anchor="t" rtlCol="false" tIns="0" lIns="0" bIns="0" rIns="0">
            <a:spAutoFit/>
          </a:bodyPr>
          <a:lstStyle/>
          <a:p>
            <a:pPr algn="l" marL="0" indent="0" lvl="0">
              <a:lnSpc>
                <a:spcPts val="3600"/>
              </a:lnSpc>
              <a:spcBef>
                <a:spcPct val="0"/>
              </a:spcBef>
            </a:pPr>
            <a:r>
              <a:rPr lang="en-US" b="true" sz="2571" spc="-51">
                <a:solidFill>
                  <a:srgbClr val="106861"/>
                </a:solidFill>
                <a:latin typeface="Open Sauce Bold"/>
                <a:ea typeface="Open Sauce Bold"/>
                <a:cs typeface="Open Sauce Bold"/>
                <a:sym typeface="Open Sauce Bold"/>
              </a:rPr>
              <a:t>At RIsk</a:t>
            </a:r>
          </a:p>
        </p:txBody>
      </p:sp>
      <p:sp>
        <p:nvSpPr>
          <p:cNvPr name="TextBox 12" id="12"/>
          <p:cNvSpPr txBox="true"/>
          <p:nvPr/>
        </p:nvSpPr>
        <p:spPr>
          <a:xfrm rot="0">
            <a:off x="8500804" y="1273587"/>
            <a:ext cx="3202803" cy="906149"/>
          </a:xfrm>
          <a:prstGeom prst="rect">
            <a:avLst/>
          </a:prstGeom>
        </p:spPr>
        <p:txBody>
          <a:bodyPr anchor="t" rtlCol="false" tIns="0" lIns="0" bIns="0" rIns="0">
            <a:spAutoFit/>
          </a:bodyPr>
          <a:lstStyle/>
          <a:p>
            <a:pPr algn="l" marL="0" indent="0" lvl="0">
              <a:lnSpc>
                <a:spcPts val="3600"/>
              </a:lnSpc>
              <a:spcBef>
                <a:spcPct val="0"/>
              </a:spcBef>
            </a:pPr>
            <a:r>
              <a:rPr lang="en-US" b="true" sz="2571" spc="-51">
                <a:solidFill>
                  <a:srgbClr val="106861"/>
                </a:solidFill>
                <a:latin typeface="Open Sans Bold"/>
                <a:ea typeface="Open Sans Bold"/>
                <a:cs typeface="Open Sans Bold"/>
                <a:sym typeface="Open Sans Bold"/>
              </a:rPr>
              <a:t>Steady and engaged customers</a:t>
            </a:r>
          </a:p>
        </p:txBody>
      </p:sp>
      <p:sp>
        <p:nvSpPr>
          <p:cNvPr name="TextBox 13" id="13"/>
          <p:cNvSpPr txBox="true"/>
          <p:nvPr/>
        </p:nvSpPr>
        <p:spPr>
          <a:xfrm rot="0">
            <a:off x="8535843" y="2297518"/>
            <a:ext cx="2995689" cy="611713"/>
          </a:xfrm>
          <a:prstGeom prst="rect">
            <a:avLst/>
          </a:prstGeom>
        </p:spPr>
        <p:txBody>
          <a:bodyPr anchor="t" rtlCol="false" tIns="0" lIns="0" bIns="0" rIns="0">
            <a:spAutoFit/>
          </a:bodyPr>
          <a:lstStyle/>
          <a:p>
            <a:pPr algn="l" marL="365364" indent="-182682" lvl="1">
              <a:lnSpc>
                <a:spcPts val="2538"/>
              </a:lnSpc>
              <a:buFont typeface="Arial"/>
              <a:buChar char="•"/>
            </a:pPr>
            <a:r>
              <a:rPr lang="en-US" sz="1692">
                <a:solidFill>
                  <a:srgbClr val="343432"/>
                </a:solidFill>
                <a:latin typeface="Open Sans"/>
                <a:ea typeface="Open Sans"/>
                <a:cs typeface="Open Sans"/>
                <a:sym typeface="Open Sans"/>
              </a:rPr>
              <a:t>These are new customers with good potential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5970"/>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a:p>
              <a:pPr algn="ctr">
                <a:lnSpc>
                  <a:spcPts val="3035"/>
                </a:lnSpc>
              </a:pPr>
            </a:p>
            <a:p>
              <a:pPr algn="ctr">
                <a:lnSpc>
                  <a:spcPts val="3035"/>
                </a:lnSpc>
              </a:pPr>
            </a:p>
            <a:p>
              <a:pPr algn="ctr">
                <a:lnSpc>
                  <a:spcPts val="3035"/>
                </a:lnSpc>
              </a:pPr>
            </a:p>
            <a:p>
              <a:pPr algn="ctr">
                <a:lnSpc>
                  <a:spcPts val="3035"/>
                </a:lnSpc>
              </a:pPr>
            </a:p>
            <a:p>
              <a:pPr algn="ctr">
                <a:lnSpc>
                  <a:spcPts val="3035"/>
                </a:lnSpc>
              </a:pPr>
            </a:p>
            <a:p>
              <a:pPr algn="ctr">
                <a:lnSpc>
                  <a:spcPts val="3035"/>
                </a:lnSpc>
              </a:pPr>
            </a:p>
            <a:p>
              <a:pPr algn="ctr">
                <a:lnSpc>
                  <a:spcPts val="3035"/>
                </a:lnSpc>
              </a:pPr>
            </a:p>
            <a:p>
              <a:pPr algn="ctr">
                <a:lnSpc>
                  <a:spcPts val="3035"/>
                </a:lnSpc>
              </a:pPr>
            </a:p>
            <a:p>
              <a:pPr algn="ctr">
                <a:lnSpc>
                  <a:spcPts val="3035"/>
                </a:lnSpc>
              </a:pPr>
            </a:p>
            <a:p>
              <a:pPr algn="ctr">
                <a:lnSpc>
                  <a:spcPts val="3035"/>
                </a:lnSpc>
              </a:pPr>
            </a:p>
            <a:p>
              <a:pPr algn="ctr">
                <a:lnSpc>
                  <a:spcPts val="3035"/>
                </a:lnSpc>
              </a:pPr>
            </a:p>
            <a:p>
              <a:pPr algn="ctr">
                <a:lnSpc>
                  <a:spcPts val="3035"/>
                </a:lnSpc>
              </a:pPr>
            </a:p>
            <a:p>
              <a:pPr algn="ctr">
                <a:lnSpc>
                  <a:spcPts val="3035"/>
                </a:lnSpc>
              </a:pPr>
            </a:p>
          </p:txBody>
        </p:sp>
      </p:grpSp>
      <p:sp>
        <p:nvSpPr>
          <p:cNvPr name="Freeform 5" id="5"/>
          <p:cNvSpPr/>
          <p:nvPr/>
        </p:nvSpPr>
        <p:spPr>
          <a:xfrm flipH="false" flipV="false" rot="0">
            <a:off x="7244953" y="379253"/>
            <a:ext cx="10572379" cy="4691493"/>
          </a:xfrm>
          <a:custGeom>
            <a:avLst/>
            <a:gdLst/>
            <a:ahLst/>
            <a:cxnLst/>
            <a:rect r="r" b="b" t="t" l="l"/>
            <a:pathLst>
              <a:path h="4691493" w="10572379">
                <a:moveTo>
                  <a:pt x="0" y="0"/>
                </a:moveTo>
                <a:lnTo>
                  <a:pt x="10572379" y="0"/>
                </a:lnTo>
                <a:lnTo>
                  <a:pt x="10572379" y="4691493"/>
                </a:lnTo>
                <a:lnTo>
                  <a:pt x="0" y="4691493"/>
                </a:lnTo>
                <a:lnTo>
                  <a:pt x="0" y="0"/>
                </a:lnTo>
                <a:close/>
              </a:path>
            </a:pathLst>
          </a:custGeom>
          <a:blipFill>
            <a:blip r:embed="rId2"/>
            <a:stretch>
              <a:fillRect l="0" t="0" r="0" b="0"/>
            </a:stretch>
          </a:blipFill>
        </p:spPr>
      </p:sp>
      <p:grpSp>
        <p:nvGrpSpPr>
          <p:cNvPr name="Group 6" id="6"/>
          <p:cNvGrpSpPr/>
          <p:nvPr/>
        </p:nvGrpSpPr>
        <p:grpSpPr>
          <a:xfrm rot="0">
            <a:off x="347672" y="4908055"/>
            <a:ext cx="8538066" cy="4861598"/>
            <a:chOff x="0" y="0"/>
            <a:chExt cx="18809487" cy="10710172"/>
          </a:xfrm>
        </p:grpSpPr>
        <p:sp>
          <p:nvSpPr>
            <p:cNvPr name="Freeform 7" id="7"/>
            <p:cNvSpPr/>
            <p:nvPr/>
          </p:nvSpPr>
          <p:spPr>
            <a:xfrm flipH="false" flipV="false" rot="0">
              <a:off x="0" y="0"/>
              <a:ext cx="18809488" cy="10710173"/>
            </a:xfrm>
            <a:custGeom>
              <a:avLst/>
              <a:gdLst/>
              <a:ahLst/>
              <a:cxnLst/>
              <a:rect r="r" b="b" t="t" l="l"/>
              <a:pathLst>
                <a:path h="10710173" w="18809488">
                  <a:moveTo>
                    <a:pt x="18809488" y="256839"/>
                  </a:moveTo>
                  <a:lnTo>
                    <a:pt x="18809488" y="10453334"/>
                  </a:lnTo>
                  <a:cubicBezTo>
                    <a:pt x="18809488" y="10595237"/>
                    <a:pt x="18668496" y="10710173"/>
                    <a:pt x="18494420" y="10710173"/>
                  </a:cubicBezTo>
                  <a:lnTo>
                    <a:pt x="315067" y="10710173"/>
                  </a:lnTo>
                  <a:cubicBezTo>
                    <a:pt x="140992" y="10710173"/>
                    <a:pt x="0" y="10595237"/>
                    <a:pt x="0" y="10453334"/>
                  </a:cubicBezTo>
                  <a:lnTo>
                    <a:pt x="0" y="256839"/>
                  </a:lnTo>
                  <a:cubicBezTo>
                    <a:pt x="0" y="114935"/>
                    <a:pt x="140992" y="0"/>
                    <a:pt x="315067" y="0"/>
                  </a:cubicBezTo>
                  <a:lnTo>
                    <a:pt x="18494420" y="0"/>
                  </a:lnTo>
                  <a:cubicBezTo>
                    <a:pt x="18668496" y="0"/>
                    <a:pt x="18809488" y="114935"/>
                    <a:pt x="18809488" y="256839"/>
                  </a:cubicBezTo>
                  <a:close/>
                </a:path>
              </a:pathLst>
            </a:custGeom>
            <a:blipFill>
              <a:blip r:embed="rId3"/>
              <a:stretch>
                <a:fillRect l="0" t="-1589" r="0" b="-1589"/>
              </a:stretch>
            </a:blipFill>
          </p:spPr>
        </p:sp>
      </p:grpSp>
      <p:sp>
        <p:nvSpPr>
          <p:cNvPr name="TextBox 8" id="8"/>
          <p:cNvSpPr txBox="true"/>
          <p:nvPr/>
        </p:nvSpPr>
        <p:spPr>
          <a:xfrm rot="0">
            <a:off x="635670" y="542629"/>
            <a:ext cx="5280385" cy="537823"/>
          </a:xfrm>
          <a:prstGeom prst="rect">
            <a:avLst/>
          </a:prstGeom>
        </p:spPr>
        <p:txBody>
          <a:bodyPr anchor="t" rtlCol="false" tIns="0" lIns="0" bIns="0" rIns="0">
            <a:spAutoFit/>
          </a:bodyPr>
          <a:lstStyle/>
          <a:p>
            <a:pPr algn="l" marL="0" indent="0" lvl="0">
              <a:lnSpc>
                <a:spcPts val="4480"/>
              </a:lnSpc>
              <a:spcBef>
                <a:spcPct val="0"/>
              </a:spcBef>
            </a:pPr>
            <a:r>
              <a:rPr lang="en-US" b="true" sz="3200" spc="-64">
                <a:solidFill>
                  <a:srgbClr val="106861"/>
                </a:solidFill>
                <a:latin typeface="Open Sans Bold"/>
                <a:ea typeface="Open Sans Bold"/>
                <a:cs typeface="Open Sans Bold"/>
                <a:sym typeface="Open Sans Bold"/>
              </a:rPr>
              <a:t>Revenue Growth analysis</a:t>
            </a:r>
          </a:p>
        </p:txBody>
      </p:sp>
      <p:sp>
        <p:nvSpPr>
          <p:cNvPr name="TextBox 9" id="9"/>
          <p:cNvSpPr txBox="true"/>
          <p:nvPr/>
        </p:nvSpPr>
        <p:spPr>
          <a:xfrm rot="0">
            <a:off x="635670" y="1414446"/>
            <a:ext cx="6609283" cy="2897312"/>
          </a:xfrm>
          <a:prstGeom prst="rect">
            <a:avLst/>
          </a:prstGeom>
        </p:spPr>
        <p:txBody>
          <a:bodyPr anchor="t" rtlCol="false" tIns="0" lIns="0" bIns="0" rIns="0">
            <a:spAutoFit/>
          </a:bodyPr>
          <a:lstStyle/>
          <a:p>
            <a:pPr algn="l" marL="367031" indent="-183515" lvl="1">
              <a:lnSpc>
                <a:spcPts val="2550"/>
              </a:lnSpc>
              <a:buFont typeface="Arial"/>
              <a:buChar char="•"/>
            </a:pPr>
            <a:r>
              <a:rPr lang="en-US" sz="1700">
                <a:solidFill>
                  <a:srgbClr val="343432"/>
                </a:solidFill>
                <a:latin typeface="Open Sans"/>
                <a:ea typeface="Open Sans"/>
                <a:cs typeface="Open Sans"/>
                <a:sym typeface="Open Sans"/>
              </a:rPr>
              <a:t>The total sales across all categories amount to Rs 4,388,932.97, reflecting the customer demand across the product line.</a:t>
            </a:r>
          </a:p>
          <a:p>
            <a:pPr algn="l" marL="367031" indent="-183515" lvl="1">
              <a:lnSpc>
                <a:spcPts val="2550"/>
              </a:lnSpc>
              <a:buFont typeface="Arial"/>
              <a:buChar char="•"/>
            </a:pPr>
            <a:r>
              <a:rPr lang="en-US" sz="1700">
                <a:solidFill>
                  <a:srgbClr val="343432"/>
                </a:solidFill>
                <a:latin typeface="Open Sans"/>
                <a:ea typeface="Open Sans"/>
                <a:cs typeface="Open Sans"/>
                <a:sym typeface="Open Sans"/>
              </a:rPr>
              <a:t>The most sales were from Maharashtra, U.P, </a:t>
            </a:r>
          </a:p>
          <a:p>
            <a:pPr algn="l" marL="367031" indent="-183515" lvl="1">
              <a:lnSpc>
                <a:spcPts val="2550"/>
              </a:lnSpc>
              <a:buFont typeface="Arial"/>
              <a:buChar char="•"/>
            </a:pPr>
            <a:r>
              <a:rPr lang="en-US" sz="1700">
                <a:solidFill>
                  <a:srgbClr val="343432"/>
                </a:solidFill>
                <a:latin typeface="Open Sans"/>
                <a:ea typeface="Open Sans"/>
                <a:cs typeface="Open Sans"/>
                <a:sym typeface="Open Sans"/>
              </a:rPr>
              <a:t> Analyzing the category-wise contribution reveals trends and insightful patterns about customer preferences towards Indian wear in Maxi dresses, Kaftans, and sets. </a:t>
            </a:r>
          </a:p>
          <a:p>
            <a:pPr algn="l" marL="367031" indent="-183515" lvl="1">
              <a:lnSpc>
                <a:spcPts val="2550"/>
              </a:lnSpc>
              <a:buFont typeface="Arial"/>
              <a:buChar char="•"/>
            </a:pPr>
            <a:r>
              <a:rPr lang="en-US" sz="1700">
                <a:solidFill>
                  <a:srgbClr val="343432"/>
                </a:solidFill>
                <a:latin typeface="Open Sans"/>
                <a:ea typeface="Open Sans"/>
                <a:cs typeface="Open Sans"/>
                <a:sym typeface="Open Sans"/>
              </a:rPr>
              <a:t>The least contribution comes from Duffle bags, jackets and ethnic wear.</a:t>
            </a:r>
          </a:p>
        </p:txBody>
      </p:sp>
      <p:sp>
        <p:nvSpPr>
          <p:cNvPr name="TextBox 10" id="10"/>
          <p:cNvSpPr txBox="true"/>
          <p:nvPr/>
        </p:nvSpPr>
        <p:spPr>
          <a:xfrm rot="0">
            <a:off x="10650017" y="5680663"/>
            <a:ext cx="4276000" cy="537823"/>
          </a:xfrm>
          <a:prstGeom prst="rect">
            <a:avLst/>
          </a:prstGeom>
        </p:spPr>
        <p:txBody>
          <a:bodyPr anchor="t" rtlCol="false" tIns="0" lIns="0" bIns="0" rIns="0">
            <a:spAutoFit/>
          </a:bodyPr>
          <a:lstStyle/>
          <a:p>
            <a:pPr algn="l" marL="0" indent="0" lvl="0">
              <a:lnSpc>
                <a:spcPts val="4480"/>
              </a:lnSpc>
              <a:spcBef>
                <a:spcPct val="0"/>
              </a:spcBef>
            </a:pPr>
            <a:r>
              <a:rPr lang="en-US" b="true" sz="3200" spc="-64">
                <a:solidFill>
                  <a:srgbClr val="106861"/>
                </a:solidFill>
                <a:latin typeface="Open Sans Bold"/>
                <a:ea typeface="Open Sans Bold"/>
                <a:cs typeface="Open Sans Bold"/>
                <a:sym typeface="Open Sans Bold"/>
              </a:rPr>
              <a:t>Time series analysis</a:t>
            </a:r>
          </a:p>
        </p:txBody>
      </p:sp>
      <p:sp>
        <p:nvSpPr>
          <p:cNvPr name="TextBox 11" id="11"/>
          <p:cNvSpPr txBox="true"/>
          <p:nvPr/>
        </p:nvSpPr>
        <p:spPr>
          <a:xfrm rot="0">
            <a:off x="10650017" y="6486334"/>
            <a:ext cx="6609283" cy="3167760"/>
          </a:xfrm>
          <a:prstGeom prst="rect">
            <a:avLst/>
          </a:prstGeom>
        </p:spPr>
        <p:txBody>
          <a:bodyPr anchor="t" rtlCol="false" tIns="0" lIns="0" bIns="0" rIns="0">
            <a:spAutoFit/>
          </a:bodyPr>
          <a:lstStyle/>
          <a:p>
            <a:pPr algn="l" marL="403046" indent="-201523" lvl="1">
              <a:lnSpc>
                <a:spcPts val="2800"/>
              </a:lnSpc>
              <a:buFont typeface="Arial"/>
              <a:buChar char="•"/>
            </a:pPr>
            <a:r>
              <a:rPr lang="en-US" sz="1866">
                <a:solidFill>
                  <a:srgbClr val="343432"/>
                </a:solidFill>
                <a:latin typeface="Open Sans"/>
                <a:ea typeface="Open Sans"/>
                <a:cs typeface="Open Sans"/>
                <a:sym typeface="Open Sans"/>
              </a:rPr>
              <a:t>Orders started strong in Jan, dipped in early Feb, then spiked in late Feb–Mar due to promotions.</a:t>
            </a:r>
          </a:p>
          <a:p>
            <a:pPr algn="l" marL="403046" indent="-201523" lvl="1">
              <a:lnSpc>
                <a:spcPts val="2800"/>
              </a:lnSpc>
              <a:buFont typeface="Arial"/>
              <a:buChar char="•"/>
            </a:pPr>
            <a:r>
              <a:rPr lang="en-US" sz="1866">
                <a:solidFill>
                  <a:srgbClr val="343432"/>
                </a:solidFill>
                <a:latin typeface="Open Sans"/>
                <a:ea typeface="Open Sans"/>
                <a:cs typeface="Open Sans"/>
                <a:sym typeface="Open Sans"/>
              </a:rPr>
              <a:t>Peak orders (215+) seen in late Mar/early Apr, likely from summer and wedding season push.</a:t>
            </a:r>
          </a:p>
          <a:p>
            <a:pPr algn="l" marL="403046" indent="-201523" lvl="1">
              <a:lnSpc>
                <a:spcPts val="2800"/>
              </a:lnSpc>
              <a:buFont typeface="Arial"/>
              <a:buChar char="•"/>
            </a:pPr>
            <a:r>
              <a:rPr lang="en-US" sz="1866">
                <a:solidFill>
                  <a:srgbClr val="343432"/>
                </a:solidFill>
                <a:latin typeface="Open Sans"/>
                <a:ea typeface="Open Sans"/>
                <a:cs typeface="Open Sans"/>
                <a:sym typeface="Open Sans"/>
              </a:rPr>
              <a:t>May saw a gradual decline; June dropped sharply below 100 orders/week.</a:t>
            </a:r>
          </a:p>
          <a:p>
            <a:pPr algn="l" marL="403046" indent="-201523" lvl="1">
              <a:lnSpc>
                <a:spcPts val="2800"/>
              </a:lnSpc>
              <a:buFont typeface="Arial"/>
              <a:buChar char="•"/>
            </a:pPr>
            <a:r>
              <a:rPr lang="en-US" sz="1866">
                <a:solidFill>
                  <a:srgbClr val="343432"/>
                </a:solidFill>
                <a:latin typeface="Open Sans"/>
                <a:ea typeface="Open Sans"/>
                <a:cs typeface="Open Sans"/>
                <a:sym typeface="Open Sans"/>
              </a:rPr>
              <a:t>July–Aug hit the lowest (30–50/week) due to seasonal slowdown and fewer new arrivals.</a:t>
            </a:r>
          </a:p>
          <a:p>
            <a:pPr algn="l" marL="0" indent="0" lvl="0">
              <a:lnSpc>
                <a:spcPts val="2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588210"/>
            <a:ext cx="6285737" cy="795255"/>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ns Bold"/>
                <a:ea typeface="Open Sans Bold"/>
                <a:cs typeface="Open Sans Bold"/>
                <a:sym typeface="Open Sans Bold"/>
              </a:rPr>
              <a:t>Recommendations</a:t>
            </a:r>
          </a:p>
        </p:txBody>
      </p:sp>
      <p:sp>
        <p:nvSpPr>
          <p:cNvPr name="TextBox 3" id="3"/>
          <p:cNvSpPr txBox="true"/>
          <p:nvPr/>
        </p:nvSpPr>
        <p:spPr>
          <a:xfrm rot="0">
            <a:off x="1497865" y="1989105"/>
            <a:ext cx="14016466" cy="7897851"/>
          </a:xfrm>
          <a:prstGeom prst="rect">
            <a:avLst/>
          </a:prstGeom>
        </p:spPr>
        <p:txBody>
          <a:bodyPr anchor="t" rtlCol="false" tIns="0" lIns="0" bIns="0" rIns="0">
            <a:spAutoFit/>
          </a:bodyPr>
          <a:lstStyle/>
          <a:p>
            <a:pPr algn="l" marL="690881" indent="-345440" lvl="1">
              <a:lnSpc>
                <a:spcPts val="4800"/>
              </a:lnSpc>
              <a:buFont typeface="Arial"/>
              <a:buChar char="•"/>
            </a:pPr>
            <a:r>
              <a:rPr lang="en-US" b="true" sz="3200">
                <a:solidFill>
                  <a:srgbClr val="343432"/>
                </a:solidFill>
                <a:latin typeface="Open Sans Bold"/>
                <a:ea typeface="Open Sans Bold"/>
                <a:cs typeface="Open Sans Bold"/>
                <a:sym typeface="Open Sans Bold"/>
              </a:rPr>
              <a:t>Order Issues</a:t>
            </a:r>
            <a:r>
              <a:rPr lang="en-US" sz="3200">
                <a:solidFill>
                  <a:srgbClr val="343432"/>
                </a:solidFill>
                <a:latin typeface="Open Sans"/>
                <a:ea typeface="Open Sans"/>
                <a:cs typeface="Open Sans"/>
                <a:sym typeface="Open Sans"/>
              </a:rPr>
              <a:t>: High cancellations from address/product errors &amp; delays are solved by fixing with address verification, stock visibility, and dispatch checks.</a:t>
            </a:r>
          </a:p>
          <a:p>
            <a:pPr algn="l" marL="690881" indent="-345440" lvl="1">
              <a:lnSpc>
                <a:spcPts val="4800"/>
              </a:lnSpc>
              <a:buFont typeface="Arial"/>
              <a:buChar char="•"/>
            </a:pPr>
            <a:r>
              <a:rPr lang="en-US" b="true" sz="3200">
                <a:solidFill>
                  <a:srgbClr val="343432"/>
                </a:solidFill>
                <a:latin typeface="Open Sans Bold"/>
                <a:ea typeface="Open Sans Bold"/>
                <a:cs typeface="Open Sans Bold"/>
                <a:sym typeface="Open Sans Bold"/>
              </a:rPr>
              <a:t>Supply Chain</a:t>
            </a:r>
            <a:r>
              <a:rPr lang="en-US" sz="3200">
                <a:solidFill>
                  <a:srgbClr val="343432"/>
                </a:solidFill>
                <a:latin typeface="Open Sans"/>
                <a:ea typeface="Open Sans"/>
                <a:cs typeface="Open Sans"/>
                <a:sym typeface="Open Sans"/>
              </a:rPr>
              <a:t>: Weekend spikes cause delays – scale staffing &amp; warehouse operations from Thursday - Sunday to match order trends.</a:t>
            </a:r>
          </a:p>
          <a:p>
            <a:pPr algn="l" marL="690881" indent="-345440" lvl="1">
              <a:lnSpc>
                <a:spcPts val="4800"/>
              </a:lnSpc>
              <a:buFont typeface="Arial"/>
              <a:buChar char="•"/>
            </a:pPr>
            <a:r>
              <a:rPr lang="en-US" b="true" sz="3200">
                <a:solidFill>
                  <a:srgbClr val="343432"/>
                </a:solidFill>
                <a:latin typeface="Open Sans Bold"/>
                <a:ea typeface="Open Sans Bold"/>
                <a:cs typeface="Open Sans Bold"/>
                <a:sym typeface="Open Sans Bold"/>
              </a:rPr>
              <a:t>Seasonality</a:t>
            </a:r>
            <a:r>
              <a:rPr lang="en-US" sz="3200">
                <a:solidFill>
                  <a:srgbClr val="343432"/>
                </a:solidFill>
                <a:latin typeface="Open Sans"/>
                <a:ea typeface="Open Sans"/>
                <a:cs typeface="Open Sans"/>
                <a:sym typeface="Open Sans"/>
              </a:rPr>
              <a:t>: Peak in March-April, plan campaigns here; injecting flash sales mid-year (May–June) to offset dips.</a:t>
            </a:r>
          </a:p>
          <a:p>
            <a:pPr algn="l" marL="690881" indent="-345440" lvl="1">
              <a:lnSpc>
                <a:spcPts val="4800"/>
              </a:lnSpc>
              <a:buFont typeface="Arial"/>
              <a:buChar char="•"/>
            </a:pPr>
            <a:r>
              <a:rPr lang="en-US" b="true" sz="3200">
                <a:solidFill>
                  <a:srgbClr val="343432"/>
                </a:solidFill>
                <a:latin typeface="Open Sans Bold"/>
                <a:ea typeface="Open Sans Bold"/>
                <a:cs typeface="Open Sans Bold"/>
                <a:sym typeface="Open Sans Bold"/>
              </a:rPr>
              <a:t>Pricing Strategy</a:t>
            </a:r>
            <a:r>
              <a:rPr lang="en-US" sz="3200">
                <a:solidFill>
                  <a:srgbClr val="343432"/>
                </a:solidFill>
                <a:latin typeface="Open Sans"/>
                <a:ea typeface="Open Sans"/>
                <a:cs typeface="Open Sans"/>
                <a:sym typeface="Open Sans"/>
              </a:rPr>
              <a:t>: Use dynamic pricing by giving discounts on elastic items like kaftans, cords-sets, maxi dresses, and Indian wear and increasing prices on inelastic essentials to boost margins.</a:t>
            </a:r>
          </a:p>
          <a:p>
            <a:pPr algn="l" marL="690881" indent="-345440" lvl="1">
              <a:lnSpc>
                <a:spcPts val="4800"/>
              </a:lnSpc>
              <a:buFont typeface="Arial"/>
              <a:buChar char="•"/>
            </a:pPr>
            <a:r>
              <a:rPr lang="en-US" b="true" sz="3200">
                <a:solidFill>
                  <a:srgbClr val="343432"/>
                </a:solidFill>
                <a:latin typeface="Open Sans Bold"/>
                <a:ea typeface="Open Sans Bold"/>
                <a:cs typeface="Open Sans Bold"/>
                <a:sym typeface="Open Sans Bold"/>
              </a:rPr>
              <a:t>Customer Targeting</a:t>
            </a:r>
            <a:r>
              <a:rPr lang="en-US" sz="3200">
                <a:solidFill>
                  <a:srgbClr val="343432"/>
                </a:solidFill>
                <a:latin typeface="Open Sans"/>
                <a:ea typeface="Open Sans"/>
                <a:cs typeface="Open Sans"/>
                <a:sym typeface="Open Sans"/>
              </a:rPr>
              <a:t>: Focus on high-value segments with personalized offers, loyalty perks &amp; win-back campaigns</a:t>
            </a:r>
          </a:p>
          <a:p>
            <a:pPr algn="l" marL="0" indent="0" lvl="0">
              <a:lnSpc>
                <a:spcPts val="4800"/>
              </a:lnSpc>
            </a:pPr>
          </a:p>
        </p:txBody>
      </p:sp>
      <p:sp>
        <p:nvSpPr>
          <p:cNvPr name="Freeform 4" id="4"/>
          <p:cNvSpPr/>
          <p:nvPr/>
        </p:nvSpPr>
        <p:spPr>
          <a:xfrm flipH="true" flipV="false" rot="0">
            <a:off x="14910781" y="0"/>
            <a:ext cx="3377219" cy="3377219"/>
          </a:xfrm>
          <a:custGeom>
            <a:avLst/>
            <a:gdLst/>
            <a:ahLst/>
            <a:cxnLst/>
            <a:rect r="r" b="b" t="t" l="l"/>
            <a:pathLst>
              <a:path h="3377219" w="3377219">
                <a:moveTo>
                  <a:pt x="3377219" y="0"/>
                </a:moveTo>
                <a:lnTo>
                  <a:pt x="0" y="0"/>
                </a:lnTo>
                <a:lnTo>
                  <a:pt x="0" y="3377219"/>
                </a:lnTo>
                <a:lnTo>
                  <a:pt x="3377219" y="3377219"/>
                </a:lnTo>
                <a:lnTo>
                  <a:pt x="337721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1923846" y="8186287"/>
            <a:ext cx="4201427" cy="42014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DAGk_pCvISU</dc:identifier>
  <dcterms:modified xsi:type="dcterms:W3CDTF">2011-08-01T06:04:30Z</dcterms:modified>
  <cp:revision>1</cp:revision>
  <dc:title>BDM_project.ppt</dc:title>
</cp:coreProperties>
</file>